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notesMasterIdLst>
    <p:notesMasterId r:id="rId22"/>
  </p:notesMasterIdLst>
  <p:handoutMasterIdLst>
    <p:handoutMasterId r:id="rId23"/>
  </p:handoutMasterIdLst>
  <p:sldIdLst>
    <p:sldId id="274" r:id="rId2"/>
    <p:sldId id="279" r:id="rId3"/>
    <p:sldId id="272" r:id="rId4"/>
    <p:sldId id="263" r:id="rId5"/>
    <p:sldId id="264" r:id="rId6"/>
    <p:sldId id="265" r:id="rId7"/>
    <p:sldId id="267" r:id="rId8"/>
    <p:sldId id="276" r:id="rId9"/>
    <p:sldId id="277" r:id="rId10"/>
    <p:sldId id="269" r:id="rId11"/>
    <p:sldId id="289" r:id="rId12"/>
    <p:sldId id="280" r:id="rId13"/>
    <p:sldId id="281" r:id="rId14"/>
    <p:sldId id="282" r:id="rId15"/>
    <p:sldId id="283" r:id="rId16"/>
    <p:sldId id="284" r:id="rId17"/>
    <p:sldId id="285" r:id="rId18"/>
    <p:sldId id="286" r:id="rId19"/>
    <p:sldId id="287" r:id="rId20"/>
    <p:sldId id="288" r:id="rId2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71" autoAdjust="0"/>
    <p:restoredTop sz="74789" autoAdjust="0"/>
  </p:normalViewPr>
  <p:slideViewPr>
    <p:cSldViewPr>
      <p:cViewPr varScale="1">
        <p:scale>
          <a:sx n="73" d="100"/>
          <a:sy n="73" d="100"/>
        </p:scale>
        <p:origin x="974" y="6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75" d="100"/>
          <a:sy n="75" d="100"/>
        </p:scale>
        <p:origin x="2755"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F4E95B37-DF14-4099-BD4D-BBF78837C786}" type="datetimeFigureOut">
              <a:rPr lang="en-US" smtClean="0"/>
              <a:t>5/1/2019</a:t>
            </a:fld>
            <a:endParaRPr lang="en-US" dirty="0"/>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FD0F3516-1580-4079-A33B-1320F9EC5B5D}" type="slidenum">
              <a:rPr lang="en-US" smtClean="0"/>
              <a:t>‹#›</a:t>
            </a:fld>
            <a:endParaRPr lang="en-US" dirty="0"/>
          </a:p>
        </p:txBody>
      </p:sp>
    </p:spTree>
    <p:extLst>
      <p:ext uri="{BB962C8B-B14F-4D97-AF65-F5344CB8AC3E}">
        <p14:creationId xmlns:p14="http://schemas.microsoft.com/office/powerpoint/2010/main" val="27633861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C6B59F1F-E1D2-4EBB-8406-517727C5FE61}" type="datetimeFigureOut">
              <a:rPr lang="en-US" smtClean="0"/>
              <a:pPr/>
              <a:t>5/1/2019</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423DE8DD-7BC4-4212-B5AC-3C358C757562}" type="slidenum">
              <a:rPr lang="en-US" smtClean="0"/>
              <a:pPr/>
              <a:t>‹#›</a:t>
            </a:fld>
            <a:endParaRPr lang="en-US" dirty="0"/>
          </a:p>
        </p:txBody>
      </p:sp>
    </p:spTree>
    <p:extLst>
      <p:ext uri="{BB962C8B-B14F-4D97-AF65-F5344CB8AC3E}">
        <p14:creationId xmlns:p14="http://schemas.microsoft.com/office/powerpoint/2010/main" val="3615177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41632" indent="-241632"/>
            <a:r>
              <a:rPr lang="en-US" b="0" dirty="0" smtClean="0"/>
              <a:t>Hello, and welcome</a:t>
            </a:r>
            <a:r>
              <a:rPr lang="en-US" b="0" baseline="0" dirty="0" smtClean="0"/>
              <a:t> to the Introduction to Accessibility discussion.</a:t>
            </a:r>
            <a:endParaRPr lang="en-US" b="0" dirty="0"/>
          </a:p>
        </p:txBody>
      </p:sp>
      <p:sp>
        <p:nvSpPr>
          <p:cNvPr id="4" name="Slide Number Placeholder 3"/>
          <p:cNvSpPr>
            <a:spLocks noGrp="1"/>
          </p:cNvSpPr>
          <p:nvPr>
            <p:ph type="sldNum" sz="quarter" idx="10"/>
          </p:nvPr>
        </p:nvSpPr>
        <p:spPr/>
        <p:txBody>
          <a:bodyPr/>
          <a:lstStyle/>
          <a:p>
            <a:fld id="{4E895666-68A1-4941-BEB7-D9B394DABBAB}" type="slidenum">
              <a:rPr lang="en-US" smtClean="0"/>
              <a:pPr/>
              <a:t>1</a:t>
            </a:fld>
            <a:endParaRPr lang="en-US" dirty="0"/>
          </a:p>
        </p:txBody>
      </p:sp>
    </p:spTree>
    <p:extLst>
      <p:ext uri="{BB962C8B-B14F-4D97-AF65-F5344CB8AC3E}">
        <p14:creationId xmlns:p14="http://schemas.microsoft.com/office/powerpoint/2010/main" val="14833662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are some</a:t>
            </a:r>
            <a:r>
              <a:rPr lang="en-US" baseline="0" dirty="0" smtClean="0"/>
              <a:t> good resources to learn more about accessibility, distance education guidelines and the law: the California Community College Chancellors Office, the Access Board, US Department of Justice, and the High Tech Center Training Unit.</a:t>
            </a:r>
            <a:endParaRPr lang="en-US" dirty="0"/>
          </a:p>
        </p:txBody>
      </p:sp>
      <p:sp>
        <p:nvSpPr>
          <p:cNvPr id="4" name="Slide Number Placeholder 3"/>
          <p:cNvSpPr>
            <a:spLocks noGrp="1"/>
          </p:cNvSpPr>
          <p:nvPr>
            <p:ph type="sldNum" sz="quarter" idx="10"/>
          </p:nvPr>
        </p:nvSpPr>
        <p:spPr/>
        <p:txBody>
          <a:bodyPr/>
          <a:lstStyle/>
          <a:p>
            <a:fld id="{4E895666-68A1-4941-BEB7-D9B394DABBAB}" type="slidenum">
              <a:rPr lang="en-US" smtClean="0"/>
              <a:pPr/>
              <a:t>10</a:t>
            </a:fld>
            <a:endParaRPr lang="en-US" dirty="0"/>
          </a:p>
        </p:txBody>
      </p:sp>
    </p:spTree>
    <p:extLst>
      <p:ext uri="{BB962C8B-B14F-4D97-AF65-F5344CB8AC3E}">
        <p14:creationId xmlns:p14="http://schemas.microsoft.com/office/powerpoint/2010/main" val="32372364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Recently published research study by Katie Linder,</a:t>
            </a:r>
            <a:r>
              <a:rPr lang="en-US" baseline="0" dirty="0" smtClean="0"/>
              <a:t> Ph.D., </a:t>
            </a:r>
            <a:r>
              <a:rPr lang="en-US" sz="1300" dirty="0"/>
              <a:t>Research Director, Oregon State University Ecampus </a:t>
            </a:r>
            <a:endParaRPr lang="en-US" dirty="0"/>
          </a:p>
        </p:txBody>
      </p:sp>
      <p:sp>
        <p:nvSpPr>
          <p:cNvPr id="4" name="Slide Number Placeholder 3"/>
          <p:cNvSpPr>
            <a:spLocks noGrp="1"/>
          </p:cNvSpPr>
          <p:nvPr>
            <p:ph type="sldNum" sz="quarter" idx="10"/>
          </p:nvPr>
        </p:nvSpPr>
        <p:spPr/>
        <p:txBody>
          <a:bodyPr/>
          <a:lstStyle/>
          <a:p>
            <a:fld id="{423DE8DD-7BC4-4212-B5AC-3C358C757562}" type="slidenum">
              <a:rPr lang="en-US" smtClean="0"/>
              <a:pPr/>
              <a:t>12</a:t>
            </a:fld>
            <a:endParaRPr lang="en-US" dirty="0"/>
          </a:p>
        </p:txBody>
      </p:sp>
    </p:spTree>
    <p:extLst>
      <p:ext uri="{BB962C8B-B14F-4D97-AF65-F5344CB8AC3E}">
        <p14:creationId xmlns:p14="http://schemas.microsoft.com/office/powerpoint/2010/main" val="32196017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Ninety eight point six percent</a:t>
            </a:r>
            <a:r>
              <a:rPr lang="en-US" baseline="0" dirty="0" smtClean="0"/>
              <a:t> </a:t>
            </a:r>
            <a:r>
              <a:rPr lang="en-US" dirty="0" smtClean="0"/>
              <a:t>of students find captions helpful</a:t>
            </a:r>
            <a:endParaRPr lang="en-US" dirty="0"/>
          </a:p>
        </p:txBody>
      </p:sp>
      <p:sp>
        <p:nvSpPr>
          <p:cNvPr id="4" name="Slide Number Placeholder 3"/>
          <p:cNvSpPr>
            <a:spLocks noGrp="1"/>
          </p:cNvSpPr>
          <p:nvPr>
            <p:ph type="sldNum" sz="quarter" idx="10"/>
          </p:nvPr>
        </p:nvSpPr>
        <p:spPr/>
        <p:txBody>
          <a:bodyPr/>
          <a:lstStyle/>
          <a:p>
            <a:fld id="{423DE8DD-7BC4-4212-B5AC-3C358C757562}" type="slidenum">
              <a:rPr lang="en-US" smtClean="0"/>
              <a:pPr/>
              <a:t>13</a:t>
            </a:fld>
            <a:endParaRPr lang="en-US" dirty="0"/>
          </a:p>
        </p:txBody>
      </p:sp>
    </p:spTree>
    <p:extLst>
      <p:ext uri="{BB962C8B-B14F-4D97-AF65-F5344CB8AC3E}">
        <p14:creationId xmlns:p14="http://schemas.microsoft.com/office/powerpoint/2010/main" val="1870859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Seventy one percent of student without hearing difficulties</a:t>
            </a:r>
            <a:r>
              <a:rPr lang="en-US" baseline="0" dirty="0" smtClean="0"/>
              <a:t> use captions at least some of the time</a:t>
            </a:r>
            <a:endParaRPr lang="en-US" dirty="0"/>
          </a:p>
        </p:txBody>
      </p:sp>
      <p:sp>
        <p:nvSpPr>
          <p:cNvPr id="4" name="Slide Number Placeholder 3"/>
          <p:cNvSpPr>
            <a:spLocks noGrp="1"/>
          </p:cNvSpPr>
          <p:nvPr>
            <p:ph type="sldNum" sz="quarter" idx="10"/>
          </p:nvPr>
        </p:nvSpPr>
        <p:spPr/>
        <p:txBody>
          <a:bodyPr/>
          <a:lstStyle/>
          <a:p>
            <a:fld id="{423DE8DD-7BC4-4212-B5AC-3C358C757562}" type="slidenum">
              <a:rPr lang="en-US" smtClean="0"/>
              <a:pPr/>
              <a:t>14</a:t>
            </a:fld>
            <a:endParaRPr lang="en-US" dirty="0"/>
          </a:p>
        </p:txBody>
      </p:sp>
    </p:spTree>
    <p:extLst>
      <p:ext uri="{BB962C8B-B14F-4D97-AF65-F5344CB8AC3E}">
        <p14:creationId xmlns:p14="http://schemas.microsoft.com/office/powerpoint/2010/main" val="11466954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Sixty six percent</a:t>
            </a:r>
            <a:r>
              <a:rPr lang="en-US" baseline="0" dirty="0" smtClean="0"/>
              <a:t> of ESL students find captions very or extremely helpful</a:t>
            </a:r>
            <a:endParaRPr lang="en-US" dirty="0"/>
          </a:p>
        </p:txBody>
      </p:sp>
      <p:sp>
        <p:nvSpPr>
          <p:cNvPr id="4" name="Slide Number Placeholder 3"/>
          <p:cNvSpPr>
            <a:spLocks noGrp="1"/>
          </p:cNvSpPr>
          <p:nvPr>
            <p:ph type="sldNum" sz="quarter" idx="10"/>
          </p:nvPr>
        </p:nvSpPr>
        <p:spPr/>
        <p:txBody>
          <a:bodyPr/>
          <a:lstStyle/>
          <a:p>
            <a:fld id="{423DE8DD-7BC4-4212-B5AC-3C358C757562}" type="slidenum">
              <a:rPr lang="en-US" smtClean="0"/>
              <a:pPr/>
              <a:t>15</a:t>
            </a:fld>
            <a:endParaRPr lang="en-US" dirty="0"/>
          </a:p>
        </p:txBody>
      </p:sp>
    </p:spTree>
    <p:extLst>
      <p:ext uri="{BB962C8B-B14F-4D97-AF65-F5344CB8AC3E}">
        <p14:creationId xmlns:p14="http://schemas.microsoft.com/office/powerpoint/2010/main" val="41724754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Seventy</a:t>
            </a:r>
            <a:r>
              <a:rPr lang="en-US" baseline="0" dirty="0" smtClean="0"/>
              <a:t> five percent of students that use captions said they use captions as a learning aid</a:t>
            </a:r>
            <a:endParaRPr lang="en-US" dirty="0"/>
          </a:p>
        </p:txBody>
      </p:sp>
      <p:sp>
        <p:nvSpPr>
          <p:cNvPr id="4" name="Slide Number Placeholder 3"/>
          <p:cNvSpPr>
            <a:spLocks noGrp="1"/>
          </p:cNvSpPr>
          <p:nvPr>
            <p:ph type="sldNum" sz="quarter" idx="10"/>
          </p:nvPr>
        </p:nvSpPr>
        <p:spPr/>
        <p:txBody>
          <a:bodyPr/>
          <a:lstStyle/>
          <a:p>
            <a:fld id="{423DE8DD-7BC4-4212-B5AC-3C358C757562}" type="slidenum">
              <a:rPr lang="en-US" smtClean="0"/>
              <a:pPr/>
              <a:t>16</a:t>
            </a:fld>
            <a:endParaRPr lang="en-US" dirty="0"/>
          </a:p>
        </p:txBody>
      </p:sp>
    </p:spTree>
    <p:extLst>
      <p:ext uri="{BB962C8B-B14F-4D97-AF65-F5344CB8AC3E}">
        <p14:creationId xmlns:p14="http://schemas.microsoft.com/office/powerpoint/2010/main" val="18045039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Fifty</a:t>
            </a:r>
            <a:r>
              <a:rPr lang="en-US" baseline="0" dirty="0" smtClean="0"/>
              <a:t> two percent of students that use captions said captions help as a learning aid by improving comprehension </a:t>
            </a:r>
            <a:endParaRPr lang="en-US" dirty="0"/>
          </a:p>
        </p:txBody>
      </p:sp>
      <p:sp>
        <p:nvSpPr>
          <p:cNvPr id="4" name="Slide Number Placeholder 3"/>
          <p:cNvSpPr>
            <a:spLocks noGrp="1"/>
          </p:cNvSpPr>
          <p:nvPr>
            <p:ph type="sldNum" sz="quarter" idx="10"/>
          </p:nvPr>
        </p:nvSpPr>
        <p:spPr/>
        <p:txBody>
          <a:bodyPr/>
          <a:lstStyle/>
          <a:p>
            <a:fld id="{423DE8DD-7BC4-4212-B5AC-3C358C757562}" type="slidenum">
              <a:rPr lang="en-US" smtClean="0"/>
              <a:pPr/>
              <a:t>17</a:t>
            </a:fld>
            <a:endParaRPr lang="en-US" dirty="0"/>
          </a:p>
        </p:txBody>
      </p:sp>
    </p:spTree>
    <p:extLst>
      <p:ext uri="{BB962C8B-B14F-4D97-AF65-F5344CB8AC3E}">
        <p14:creationId xmlns:p14="http://schemas.microsoft.com/office/powerpoint/2010/main" val="28134444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Fifteen</a:t>
            </a:r>
            <a:r>
              <a:rPr lang="en-US" baseline="0" dirty="0" smtClean="0"/>
              <a:t> percent of students don’t know how to tell if a video has captions</a:t>
            </a:r>
            <a:endParaRPr lang="en-US" dirty="0"/>
          </a:p>
        </p:txBody>
      </p:sp>
      <p:sp>
        <p:nvSpPr>
          <p:cNvPr id="4" name="Slide Number Placeholder 3"/>
          <p:cNvSpPr>
            <a:spLocks noGrp="1"/>
          </p:cNvSpPr>
          <p:nvPr>
            <p:ph type="sldNum" sz="quarter" idx="10"/>
          </p:nvPr>
        </p:nvSpPr>
        <p:spPr/>
        <p:txBody>
          <a:bodyPr/>
          <a:lstStyle/>
          <a:p>
            <a:fld id="{423DE8DD-7BC4-4212-B5AC-3C358C757562}" type="slidenum">
              <a:rPr lang="en-US" smtClean="0"/>
              <a:pPr/>
              <a:t>18</a:t>
            </a:fld>
            <a:endParaRPr lang="en-US" dirty="0"/>
          </a:p>
        </p:txBody>
      </p:sp>
    </p:spTree>
    <p:extLst>
      <p:ext uri="{BB962C8B-B14F-4D97-AF65-F5344CB8AC3E}">
        <p14:creationId xmlns:p14="http://schemas.microsoft.com/office/powerpoint/2010/main" val="9941744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most common reason students use captions is to help them focus.  </a:t>
            </a:r>
            <a:endParaRPr lang="en-US" dirty="0"/>
          </a:p>
        </p:txBody>
      </p:sp>
      <p:sp>
        <p:nvSpPr>
          <p:cNvPr id="4" name="Slide Number Placeholder 3"/>
          <p:cNvSpPr>
            <a:spLocks noGrp="1"/>
          </p:cNvSpPr>
          <p:nvPr>
            <p:ph type="sldNum" sz="quarter" idx="10"/>
          </p:nvPr>
        </p:nvSpPr>
        <p:spPr/>
        <p:txBody>
          <a:bodyPr/>
          <a:lstStyle/>
          <a:p>
            <a:fld id="{423DE8DD-7BC4-4212-B5AC-3C358C757562}" type="slidenum">
              <a:rPr lang="en-US" smtClean="0"/>
              <a:pPr/>
              <a:t>19</a:t>
            </a:fld>
            <a:endParaRPr lang="en-US" dirty="0"/>
          </a:p>
        </p:txBody>
      </p:sp>
    </p:spTree>
    <p:extLst>
      <p:ext uri="{BB962C8B-B14F-4D97-AF65-F5344CB8AC3E}">
        <p14:creationId xmlns:p14="http://schemas.microsoft.com/office/powerpoint/2010/main" val="13565526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most common reason students use transcripts is as</a:t>
            </a:r>
            <a:r>
              <a:rPr lang="en-US" baseline="0" dirty="0" smtClean="0"/>
              <a:t> </a:t>
            </a:r>
            <a:r>
              <a:rPr lang="en-US" dirty="0" smtClean="0"/>
              <a:t>study</a:t>
            </a:r>
            <a:r>
              <a:rPr lang="en-US" baseline="0" dirty="0" smtClean="0"/>
              <a:t> guides</a:t>
            </a:r>
            <a:endParaRPr lang="en-US" dirty="0"/>
          </a:p>
        </p:txBody>
      </p:sp>
      <p:sp>
        <p:nvSpPr>
          <p:cNvPr id="4" name="Slide Number Placeholder 3"/>
          <p:cNvSpPr>
            <a:spLocks noGrp="1"/>
          </p:cNvSpPr>
          <p:nvPr>
            <p:ph type="sldNum" sz="quarter" idx="10"/>
          </p:nvPr>
        </p:nvSpPr>
        <p:spPr/>
        <p:txBody>
          <a:bodyPr/>
          <a:lstStyle/>
          <a:p>
            <a:fld id="{423DE8DD-7BC4-4212-B5AC-3C358C757562}" type="slidenum">
              <a:rPr lang="en-US" smtClean="0"/>
              <a:pPr/>
              <a:t>20</a:t>
            </a:fld>
            <a:endParaRPr lang="en-US" dirty="0"/>
          </a:p>
        </p:txBody>
      </p:sp>
    </p:spTree>
    <p:extLst>
      <p:ext uri="{BB962C8B-B14F-4D97-AF65-F5344CB8AC3E}">
        <p14:creationId xmlns:p14="http://schemas.microsoft.com/office/powerpoint/2010/main" val="1068885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General housekeeping items: Do not forget to sign the attendance sheet, Do not forget to submit the online attendance form at the end of flex week, and Turn in workshop evaluations online</a:t>
            </a:r>
          </a:p>
          <a:p>
            <a:endParaRPr lang="en-US" dirty="0"/>
          </a:p>
        </p:txBody>
      </p:sp>
      <p:sp>
        <p:nvSpPr>
          <p:cNvPr id="4" name="Slide Number Placeholder 3"/>
          <p:cNvSpPr>
            <a:spLocks noGrp="1"/>
          </p:cNvSpPr>
          <p:nvPr>
            <p:ph type="sldNum" sz="quarter" idx="10"/>
          </p:nvPr>
        </p:nvSpPr>
        <p:spPr/>
        <p:txBody>
          <a:bodyPr/>
          <a:lstStyle/>
          <a:p>
            <a:fld id="{423DE8DD-7BC4-4212-B5AC-3C358C757562}" type="slidenum">
              <a:rPr lang="en-US" smtClean="0"/>
              <a:pPr/>
              <a:t>2</a:t>
            </a:fld>
            <a:endParaRPr lang="en-US" dirty="0"/>
          </a:p>
        </p:txBody>
      </p:sp>
    </p:spTree>
    <p:extLst>
      <p:ext uri="{BB962C8B-B14F-4D97-AF65-F5344CB8AC3E}">
        <p14:creationId xmlns:p14="http://schemas.microsoft.com/office/powerpoint/2010/main" val="3821116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dirty="0" smtClean="0"/>
              <a:t>The purpose of the workshop is to provide</a:t>
            </a:r>
            <a:r>
              <a:rPr lang="en-US" baseline="0" dirty="0" smtClean="0"/>
              <a:t> information on what an instructor needs to know in order to get started creating accessible courses and materials, and where to find support when you have questions.  We will also talk about the importance of complying with state and federal laws.</a:t>
            </a:r>
            <a:endParaRPr lang="en-US" dirty="0" smtClean="0"/>
          </a:p>
          <a:p>
            <a:endParaRPr lang="en-US" dirty="0"/>
          </a:p>
        </p:txBody>
      </p:sp>
      <p:sp>
        <p:nvSpPr>
          <p:cNvPr id="4" name="Slide Number Placeholder 3"/>
          <p:cNvSpPr>
            <a:spLocks noGrp="1"/>
          </p:cNvSpPr>
          <p:nvPr>
            <p:ph type="sldNum" sz="quarter" idx="10"/>
          </p:nvPr>
        </p:nvSpPr>
        <p:spPr/>
        <p:txBody>
          <a:bodyPr/>
          <a:lstStyle/>
          <a:p>
            <a:fld id="{423DE8DD-7BC4-4212-B5AC-3C358C757562}" type="slidenum">
              <a:rPr lang="en-US" smtClean="0"/>
              <a:pPr/>
              <a:t>3</a:t>
            </a:fld>
            <a:endParaRPr lang="en-US" dirty="0"/>
          </a:p>
        </p:txBody>
      </p:sp>
    </p:spTree>
    <p:extLst>
      <p:ext uri="{BB962C8B-B14F-4D97-AF65-F5344CB8AC3E}">
        <p14:creationId xmlns:p14="http://schemas.microsoft.com/office/powerpoint/2010/main" val="2184691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a:t>
            </a:r>
            <a:r>
              <a:rPr lang="en-US" baseline="0" dirty="0" smtClean="0"/>
              <a:t> is accessibility? The root word is obviously “access”.  Accessibility gives access to all individuals, not just those with disabilities.  Some examples of disabilities are vision and hearing impairments and cognitive and motor impairments.  So, how is accessibility achieved? We use accessible design techniques that allow people with disabilities to have access to electronic communication and information that everyone else uses. Accessibility involves creating not only web pages, but all materials that facilitate multiple learning needs and interact with adaptive technologies.</a:t>
            </a:r>
            <a:endParaRPr lang="en-US" dirty="0"/>
          </a:p>
        </p:txBody>
      </p:sp>
      <p:sp>
        <p:nvSpPr>
          <p:cNvPr id="4" name="Slide Number Placeholder 3"/>
          <p:cNvSpPr>
            <a:spLocks noGrp="1"/>
          </p:cNvSpPr>
          <p:nvPr>
            <p:ph type="sldNum" sz="quarter" idx="10"/>
          </p:nvPr>
        </p:nvSpPr>
        <p:spPr/>
        <p:txBody>
          <a:bodyPr/>
          <a:lstStyle/>
          <a:p>
            <a:fld id="{4E895666-68A1-4941-BEB7-D9B394DABBAB}" type="slidenum">
              <a:rPr lang="en-US" smtClean="0"/>
              <a:pPr/>
              <a:t>4</a:t>
            </a:fld>
            <a:endParaRPr lang="en-US" dirty="0"/>
          </a:p>
        </p:txBody>
      </p:sp>
    </p:spTree>
    <p:extLst>
      <p:ext uri="{BB962C8B-B14F-4D97-AF65-F5344CB8AC3E}">
        <p14:creationId xmlns:p14="http://schemas.microsoft.com/office/powerpoint/2010/main" val="1669005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a:t>So who is accessibility really for and do we want to create access to courses and materials only for students with disabilities? No! We want to use accessible design to create accessible courses and materials for students with as many learning styles as possible.  All students do not learn the same way.  Some students are visual learners, some are auditory learners, while others are tactile/hands on learners.  We want to create courses and materials that cover as many learning styles as possible.  Remember to take into consideration the college’s demographics.  Much of our student population is older, coming for training or retraining, veterans, have disabilities, and in many cases English is their second language. </a:t>
            </a:r>
          </a:p>
        </p:txBody>
      </p:sp>
      <p:sp>
        <p:nvSpPr>
          <p:cNvPr id="4" name="Slide Number Placeholder 3"/>
          <p:cNvSpPr>
            <a:spLocks noGrp="1"/>
          </p:cNvSpPr>
          <p:nvPr>
            <p:ph type="sldNum" sz="quarter" idx="10"/>
          </p:nvPr>
        </p:nvSpPr>
        <p:spPr/>
        <p:txBody>
          <a:bodyPr/>
          <a:lstStyle/>
          <a:p>
            <a:fld id="{4E895666-68A1-4941-BEB7-D9B394DABBAB}" type="slidenum">
              <a:rPr lang="en-US" smtClean="0"/>
              <a:pPr/>
              <a:t>5</a:t>
            </a:fld>
            <a:endParaRPr lang="en-US" dirty="0"/>
          </a:p>
        </p:txBody>
      </p:sp>
    </p:spTree>
    <p:extLst>
      <p:ext uri="{BB962C8B-B14F-4D97-AF65-F5344CB8AC3E}">
        <p14:creationId xmlns:p14="http://schemas.microsoft.com/office/powerpoint/2010/main" val="4288292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a:t>Why do you, as an instructor, want to create greater access to your course and materials?  First and foremost because it is the right thing to do.  Second, it is smart.  Why is it smart?  It allows you to increase access by all students, provide more learning options, reach more students, increase retention and student success.  Most importantly, you take control of your course when you create your own materials.  Someone else is not doing it for you and second guessing what you want.  Finally, it is the law. </a:t>
            </a:r>
          </a:p>
        </p:txBody>
      </p:sp>
      <p:sp>
        <p:nvSpPr>
          <p:cNvPr id="4" name="Slide Number Placeholder 3"/>
          <p:cNvSpPr>
            <a:spLocks noGrp="1"/>
          </p:cNvSpPr>
          <p:nvPr>
            <p:ph type="sldNum" sz="quarter" idx="10"/>
          </p:nvPr>
        </p:nvSpPr>
        <p:spPr/>
        <p:txBody>
          <a:bodyPr/>
          <a:lstStyle/>
          <a:p>
            <a:fld id="{4E895666-68A1-4941-BEB7-D9B394DABBAB}" type="slidenum">
              <a:rPr lang="en-US" smtClean="0"/>
              <a:pPr/>
              <a:t>6</a:t>
            </a:fld>
            <a:endParaRPr lang="en-US" dirty="0"/>
          </a:p>
        </p:txBody>
      </p:sp>
    </p:spTree>
    <p:extLst>
      <p:ext uri="{BB962C8B-B14F-4D97-AF65-F5344CB8AC3E}">
        <p14:creationId xmlns:p14="http://schemas.microsoft.com/office/powerpoint/2010/main" val="88171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this</a:t>
            </a:r>
            <a:r>
              <a:rPr lang="en-US" baseline="0" dirty="0" smtClean="0"/>
              <a:t> point in time, you might be wondering how to get started?  The best place to start is in the design phase of  your course and course materials.  It is recommended that as your courses and materials are updated, you update their accessibility. </a:t>
            </a:r>
            <a:endParaRPr lang="en-US" dirty="0"/>
          </a:p>
        </p:txBody>
      </p:sp>
      <p:sp>
        <p:nvSpPr>
          <p:cNvPr id="4" name="Slide Number Placeholder 3"/>
          <p:cNvSpPr>
            <a:spLocks noGrp="1"/>
          </p:cNvSpPr>
          <p:nvPr>
            <p:ph type="sldNum" sz="quarter" idx="10"/>
          </p:nvPr>
        </p:nvSpPr>
        <p:spPr/>
        <p:txBody>
          <a:bodyPr/>
          <a:lstStyle/>
          <a:p>
            <a:fld id="{4E895666-68A1-4941-BEB7-D9B394DABBAB}" type="slidenum">
              <a:rPr lang="en-US" smtClean="0"/>
              <a:pPr/>
              <a:t>7</a:t>
            </a:fld>
            <a:endParaRPr lang="en-US" dirty="0"/>
          </a:p>
        </p:txBody>
      </p:sp>
    </p:spTree>
    <p:extLst>
      <p:ext uri="{BB962C8B-B14F-4D97-AF65-F5344CB8AC3E}">
        <p14:creationId xmlns:p14="http://schemas.microsoft.com/office/powerpoint/2010/main" val="1363438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2188" cy="3600450"/>
          </a:xfrm>
        </p:spPr>
      </p:sp>
      <p:sp>
        <p:nvSpPr>
          <p:cNvPr id="3" name="Notes Placeholder 2"/>
          <p:cNvSpPr>
            <a:spLocks noGrp="1"/>
          </p:cNvSpPr>
          <p:nvPr>
            <p:ph type="body" idx="1"/>
          </p:nvPr>
        </p:nvSpPr>
        <p:spPr/>
        <p:txBody>
          <a:bodyPr>
            <a:normAutofit/>
          </a:bodyPr>
          <a:lstStyle/>
          <a:p>
            <a:r>
              <a:rPr lang="en-US" dirty="0" smtClean="0"/>
              <a:t>We created a checklist that covers all the requirements</a:t>
            </a:r>
            <a:r>
              <a:rPr lang="en-US" baseline="0" dirty="0" smtClean="0"/>
              <a:t> for accessibility in plain English.  We knew this would be too much to take on all at once, so we broke it down into three sections which we’ll provide training for over a three semester period.  </a:t>
            </a:r>
          </a:p>
          <a:p>
            <a:endParaRPr lang="en-US" baseline="0" dirty="0" smtClean="0"/>
          </a:p>
          <a:p>
            <a:r>
              <a:rPr lang="en-US" baseline="0" dirty="0" smtClean="0"/>
              <a:t>This doesn’t mean you have to do everything at once to make every piece of online material accessible.  A better way to approach this is to update and revise your material as go.  Just do this one week at a time and by the end of the semester, your material will be accessible.  </a:t>
            </a:r>
          </a:p>
          <a:p>
            <a:endParaRPr lang="en-US" baseline="0" dirty="0" smtClean="0"/>
          </a:p>
          <a:p>
            <a:r>
              <a:rPr lang="en-US" baseline="0" dirty="0" smtClean="0"/>
              <a:t>You can attend labs during staff development week that will be staffed by the Online Teaching and Learning Committee who will be able to work with you individually to update your material.  </a:t>
            </a:r>
          </a:p>
          <a:p>
            <a:endParaRPr lang="en-US" baseline="0" dirty="0" smtClean="0"/>
          </a:p>
          <a:p>
            <a:r>
              <a:rPr lang="en-US" baseline="0" dirty="0" smtClean="0"/>
              <a:t>It’s important to know that when your online courses are evaluated, they will be checked for accessibility.</a:t>
            </a:r>
            <a:endParaRPr lang="en-US" dirty="0"/>
          </a:p>
        </p:txBody>
      </p:sp>
      <p:sp>
        <p:nvSpPr>
          <p:cNvPr id="4" name="Slide Number Placeholder 3"/>
          <p:cNvSpPr>
            <a:spLocks noGrp="1"/>
          </p:cNvSpPr>
          <p:nvPr>
            <p:ph type="sldNum" sz="quarter" idx="10"/>
          </p:nvPr>
        </p:nvSpPr>
        <p:spPr/>
        <p:txBody>
          <a:bodyPr/>
          <a:lstStyle/>
          <a:p>
            <a:fld id="{4E895666-68A1-4941-BEB7-D9B394DABBAB}" type="slidenum">
              <a:rPr lang="en-US" smtClean="0"/>
              <a:pPr/>
              <a:t>8</a:t>
            </a:fld>
            <a:endParaRPr lang="en-US" dirty="0"/>
          </a:p>
        </p:txBody>
      </p:sp>
    </p:spTree>
    <p:extLst>
      <p:ext uri="{BB962C8B-B14F-4D97-AF65-F5344CB8AC3E}">
        <p14:creationId xmlns:p14="http://schemas.microsoft.com/office/powerpoint/2010/main" val="1363395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2188" cy="3600450"/>
          </a:xfrm>
        </p:spPr>
      </p:sp>
      <p:sp>
        <p:nvSpPr>
          <p:cNvPr id="3" name="Notes Placeholder 2"/>
          <p:cNvSpPr>
            <a:spLocks noGrp="1"/>
          </p:cNvSpPr>
          <p:nvPr>
            <p:ph type="body" idx="1"/>
          </p:nvPr>
        </p:nvSpPr>
        <p:spPr/>
        <p:txBody>
          <a:bodyPr>
            <a:normAutofit/>
          </a:bodyPr>
          <a:lstStyle/>
          <a:p>
            <a:r>
              <a:rPr lang="en-US" dirty="0" smtClean="0"/>
              <a:t>Here</a:t>
            </a:r>
            <a:r>
              <a:rPr lang="en-US" baseline="0" dirty="0" smtClean="0"/>
              <a:t> are some ways you can get support.  We will be providing training and staffed labs during staff development week.  Take the online course offered by @One </a:t>
            </a:r>
            <a:r>
              <a:rPr lang="en-US" sz="1300" dirty="0"/>
              <a:t>“Creating Accessible Online Courses”</a:t>
            </a:r>
            <a:r>
              <a:rPr lang="en-US" baseline="0" dirty="0" smtClean="0"/>
              <a:t>.  You can call the help desk at 660-4395.  The DSPS website has accessibility information at www.cuyamaca.edu/dsps.  Another resource that all faculty teaching online should subscribe to is the blog that Rhonda Bauerlein writes that gives critical information that you need to know about teaching online at Cuyamaca College.  </a:t>
            </a:r>
            <a:endParaRPr lang="en-US" dirty="0"/>
          </a:p>
        </p:txBody>
      </p:sp>
      <p:sp>
        <p:nvSpPr>
          <p:cNvPr id="4" name="Slide Number Placeholder 3"/>
          <p:cNvSpPr>
            <a:spLocks noGrp="1"/>
          </p:cNvSpPr>
          <p:nvPr>
            <p:ph type="sldNum" sz="quarter" idx="10"/>
          </p:nvPr>
        </p:nvSpPr>
        <p:spPr/>
        <p:txBody>
          <a:bodyPr/>
          <a:lstStyle/>
          <a:p>
            <a:fld id="{4E895666-68A1-4941-BEB7-D9B394DABBAB}" type="slidenum">
              <a:rPr lang="en-US" smtClean="0"/>
              <a:pPr/>
              <a:t>9</a:t>
            </a:fld>
            <a:endParaRPr lang="en-US" dirty="0"/>
          </a:p>
        </p:txBody>
      </p:sp>
    </p:spTree>
    <p:extLst>
      <p:ext uri="{BB962C8B-B14F-4D97-AF65-F5344CB8AC3E}">
        <p14:creationId xmlns:p14="http://schemas.microsoft.com/office/powerpoint/2010/main" val="298106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8091" y="3085765"/>
            <a:ext cx="8240108"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2" y="990600"/>
            <a:ext cx="7989752" cy="1504844"/>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1192" y="2495444"/>
            <a:ext cx="7989752"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D131687E-CAE1-43E3-9E72-C16C21E187CB}" type="datetimeFigureOut">
              <a:rPr lang="en-US" smtClean="0"/>
              <a:pPr/>
              <a:t>5/1/2019</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F4F08AD6-FBC1-47B2-BB48-68D6EC775AB3}" type="slidenum">
              <a:rPr lang="en-US" smtClean="0"/>
              <a:pPr/>
              <a:t>‹#›</a:t>
            </a:fld>
            <a:endParaRPr lang="en-US" dirty="0"/>
          </a:p>
        </p:txBody>
      </p:sp>
    </p:spTree>
    <p:extLst>
      <p:ext uri="{BB962C8B-B14F-4D97-AF65-F5344CB8AC3E}">
        <p14:creationId xmlns:p14="http://schemas.microsoft.com/office/powerpoint/2010/main" val="4072087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31687E-CAE1-43E3-9E72-C16C21E187CB}" type="datetimeFigureOut">
              <a:rPr lang="en-US" smtClean="0"/>
              <a:pPr/>
              <a:t>5/1/2019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F08AD6-FBC1-47B2-BB48-68D6EC775AB3}" type="slidenum">
              <a:rPr lang="en-US" smtClean="0"/>
              <a:pPr/>
              <a:t>‹#›</a:t>
            </a:fld>
            <a:endParaRPr lang="en-US" dirty="0"/>
          </a:p>
        </p:txBody>
      </p:sp>
    </p:spTree>
    <p:extLst>
      <p:ext uri="{BB962C8B-B14F-4D97-AF65-F5344CB8AC3E}">
        <p14:creationId xmlns:p14="http://schemas.microsoft.com/office/powerpoint/2010/main" val="2416234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0" y="599725"/>
            <a:ext cx="20573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0" y="675725"/>
            <a:ext cx="1503123"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81192" y="675725"/>
            <a:ext cx="5922209" cy="518307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745255" y="5956136"/>
            <a:ext cx="947672" cy="365125"/>
          </a:xfrm>
        </p:spPr>
        <p:txBody>
          <a:bodyPr/>
          <a:lstStyle>
            <a:lvl1pPr>
              <a:defRPr>
                <a:solidFill>
                  <a:schemeClr val="accent1">
                    <a:lumMod val="75000"/>
                    <a:lumOff val="25000"/>
                  </a:schemeClr>
                </a:solidFill>
              </a:defRPr>
            </a:lvl1pPr>
          </a:lstStyle>
          <a:p>
            <a:fld id="{D131687E-CAE1-43E3-9E72-C16C21E187CB}" type="datetimeFigureOut">
              <a:rPr lang="en-US" smtClean="0"/>
              <a:pPr/>
              <a:t>5/1/2019</a:t>
            </a:fld>
            <a:endParaRPr lang="en-US" dirty="0"/>
          </a:p>
        </p:txBody>
      </p:sp>
      <p:sp>
        <p:nvSpPr>
          <p:cNvPr id="5" name="Footer Placeholder 4"/>
          <p:cNvSpPr>
            <a:spLocks noGrp="1"/>
          </p:cNvSpPr>
          <p:nvPr>
            <p:ph type="ftr" sz="quarter" idx="11"/>
          </p:nvPr>
        </p:nvSpPr>
        <p:spPr>
          <a:xfrm>
            <a:off x="581192" y="5951810"/>
            <a:ext cx="5922209" cy="365125"/>
          </a:xfrm>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F4F08AD6-FBC1-47B2-BB48-68D6EC775AB3}" type="slidenum">
              <a:rPr lang="en-US" smtClean="0"/>
              <a:pPr/>
              <a:t>‹#›</a:t>
            </a:fld>
            <a:endParaRPr lang="en-US" dirty="0"/>
          </a:p>
        </p:txBody>
      </p:sp>
    </p:spTree>
    <p:extLst>
      <p:ext uri="{BB962C8B-B14F-4D97-AF65-F5344CB8AC3E}">
        <p14:creationId xmlns:p14="http://schemas.microsoft.com/office/powerpoint/2010/main" val="199624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581192" y="2228003"/>
            <a:ext cx="7989752" cy="363079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31687E-CAE1-43E3-9E72-C16C21E187CB}" type="datetimeFigureOut">
              <a:rPr lang="en-US" smtClean="0"/>
              <a:pPr/>
              <a:t>5/1/2019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F08AD6-FBC1-47B2-BB48-68D6EC775AB3}" type="slidenum">
              <a:rPr lang="en-US" smtClean="0"/>
              <a:pPr/>
              <a:t>‹#›</a:t>
            </a:fld>
            <a:endParaRPr lang="en-US" dirty="0"/>
          </a:p>
        </p:txBody>
      </p:sp>
    </p:spTree>
    <p:extLst>
      <p:ext uri="{BB962C8B-B14F-4D97-AF65-F5344CB8AC3E}">
        <p14:creationId xmlns:p14="http://schemas.microsoft.com/office/powerpoint/2010/main" val="3771371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52646" y="5141973"/>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D131687E-CAE1-43E3-9E72-C16C21E187CB}" type="datetimeFigureOut">
              <a:rPr lang="en-US" smtClean="0"/>
              <a:pPr/>
              <a:t>5/1/2019</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F4F08AD6-FBC1-47B2-BB48-68D6EC775AB3}" type="slidenum">
              <a:rPr lang="en-US" smtClean="0"/>
              <a:pPr/>
              <a:t>‹#›</a:t>
            </a:fld>
            <a:endParaRPr lang="en-US" dirty="0"/>
          </a:p>
        </p:txBody>
      </p:sp>
    </p:spTree>
    <p:extLst>
      <p:ext uri="{BB962C8B-B14F-4D97-AF65-F5344CB8AC3E}">
        <p14:creationId xmlns:p14="http://schemas.microsoft.com/office/powerpoint/2010/main" val="4062380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2" y="2228002"/>
            <a:ext cx="3899527"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282" y="2228003"/>
            <a:ext cx="3907662"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131687E-CAE1-43E3-9E72-C16C21E187CB}" type="datetimeFigureOut">
              <a:rPr lang="en-US" smtClean="0"/>
              <a:pPr/>
              <a:t>5/1/2019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4F08AD6-FBC1-47B2-BB48-68D6EC775AB3}" type="slidenum">
              <a:rPr lang="en-US" smtClean="0"/>
              <a:pPr/>
              <a:t>‹#›</a:t>
            </a:fld>
            <a:endParaRPr lang="en-US" dirty="0"/>
          </a:p>
        </p:txBody>
      </p:sp>
    </p:spTree>
    <p:extLst>
      <p:ext uri="{BB962C8B-B14F-4D97-AF65-F5344CB8AC3E}">
        <p14:creationId xmlns:p14="http://schemas.microsoft.com/office/powerpoint/2010/main" val="3632894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131687E-CAE1-43E3-9E72-C16C21E187CB}" type="datetimeFigureOut">
              <a:rPr lang="en-US" smtClean="0"/>
              <a:pPr/>
              <a:t>5/1/2019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4F08AD6-FBC1-47B2-BB48-68D6EC775AB3}" type="slidenum">
              <a:rPr lang="en-US" smtClean="0"/>
              <a:pPr/>
              <a:t>‹#›</a:t>
            </a:fld>
            <a:endParaRPr lang="en-US" dirty="0"/>
          </a:p>
        </p:txBody>
      </p:sp>
    </p:spTree>
    <p:extLst>
      <p:ext uri="{BB962C8B-B14F-4D97-AF65-F5344CB8AC3E}">
        <p14:creationId xmlns:p14="http://schemas.microsoft.com/office/powerpoint/2010/main" val="2350586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131687E-CAE1-43E3-9E72-C16C21E187CB}" type="datetimeFigureOut">
              <a:rPr lang="en-US" smtClean="0"/>
              <a:pPr/>
              <a:t>5/1/2019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4F08AD6-FBC1-47B2-BB48-68D6EC775AB3}" type="slidenum">
              <a:rPr lang="en-US" smtClean="0"/>
              <a:pPr/>
              <a:t>‹#›</a:t>
            </a:fld>
            <a:endParaRPr lang="en-US" dirty="0"/>
          </a:p>
        </p:txBody>
      </p:sp>
    </p:spTree>
    <p:extLst>
      <p:ext uri="{BB962C8B-B14F-4D97-AF65-F5344CB8AC3E}">
        <p14:creationId xmlns:p14="http://schemas.microsoft.com/office/powerpoint/2010/main" val="1376958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31687E-CAE1-43E3-9E72-C16C21E187CB}" type="datetimeFigureOut">
              <a:rPr lang="en-US" smtClean="0"/>
              <a:pPr/>
              <a:t>5/1/2019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4F08AD6-FBC1-47B2-BB48-68D6EC775AB3}" type="slidenum">
              <a:rPr lang="en-US" smtClean="0"/>
              <a:pPr/>
              <a:t>‹#›</a:t>
            </a:fld>
            <a:endParaRPr lang="en-US" dirty="0"/>
          </a:p>
        </p:txBody>
      </p:sp>
    </p:spTree>
    <p:extLst>
      <p:ext uri="{BB962C8B-B14F-4D97-AF65-F5344CB8AC3E}">
        <p14:creationId xmlns:p14="http://schemas.microsoft.com/office/powerpoint/2010/main" val="906434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52646"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6399" y="601200"/>
            <a:ext cx="824040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305617" y="5262295"/>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D131687E-CAE1-43E3-9E72-C16C21E187CB}" type="datetimeFigureOut">
              <a:rPr lang="en-US" smtClean="0"/>
              <a:pPr/>
              <a:t>5/1/2019</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F4F08AD6-FBC1-47B2-BB48-68D6EC775AB3}" type="slidenum">
              <a:rPr lang="en-US" smtClean="0"/>
              <a:pPr/>
              <a:t>‹#›</a:t>
            </a:fld>
            <a:endParaRPr lang="en-US" dirty="0"/>
          </a:p>
        </p:txBody>
      </p:sp>
    </p:spTree>
    <p:extLst>
      <p:ext uri="{BB962C8B-B14F-4D97-AF65-F5344CB8AC3E}">
        <p14:creationId xmlns:p14="http://schemas.microsoft.com/office/powerpoint/2010/main" val="313255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8093" y="599725"/>
            <a:ext cx="8238706"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31687E-CAE1-43E3-9E72-C16C21E187CB}" type="datetimeFigureOut">
              <a:rPr lang="en-US" smtClean="0"/>
              <a:pPr/>
              <a:t>5/1/2019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4F08AD6-FBC1-47B2-BB48-68D6EC775AB3}" type="slidenum">
              <a:rPr lang="en-US" smtClean="0"/>
              <a:pPr/>
              <a:t>‹#›</a:t>
            </a:fld>
            <a:endParaRPr lang="en-US" dirty="0"/>
          </a:p>
        </p:txBody>
      </p:sp>
    </p:spTree>
    <p:extLst>
      <p:ext uri="{BB962C8B-B14F-4D97-AF65-F5344CB8AC3E}">
        <p14:creationId xmlns:p14="http://schemas.microsoft.com/office/powerpoint/2010/main" val="3989254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687474"/>
            <a:ext cx="7989752" cy="1083329"/>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2228003"/>
            <a:ext cx="7989752" cy="3630794"/>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59327" y="5956136"/>
            <a:ext cx="2133600" cy="365125"/>
          </a:xfrm>
          <a:prstGeom prst="rect">
            <a:avLst/>
          </a:prstGeom>
        </p:spPr>
        <p:txBody>
          <a:bodyPr vert="horz" lIns="91440" tIns="45720" rIns="91440" bIns="45720" rtlCol="0" anchor="ctr"/>
          <a:lstStyle>
            <a:lvl1pPr algn="r">
              <a:defRPr sz="900">
                <a:solidFill>
                  <a:schemeClr val="accent2"/>
                </a:solidFill>
              </a:defRPr>
            </a:lvl1pPr>
          </a:lstStyle>
          <a:p>
            <a:fld id="{D131687E-CAE1-43E3-9E72-C16C21E187CB}" type="datetimeFigureOut">
              <a:rPr lang="en-US" smtClean="0"/>
              <a:pPr/>
              <a:t>5/1/2019</a:t>
            </a:fld>
            <a:endParaRPr lang="en-US" dirty="0"/>
          </a:p>
        </p:txBody>
      </p:sp>
      <p:sp>
        <p:nvSpPr>
          <p:cNvPr id="5" name="Footer Placeholder 4"/>
          <p:cNvSpPr>
            <a:spLocks noGrp="1"/>
          </p:cNvSpPr>
          <p:nvPr>
            <p:ph type="ftr" sz="quarter" idx="3"/>
          </p:nvPr>
        </p:nvSpPr>
        <p:spPr>
          <a:xfrm>
            <a:off x="581192" y="5951810"/>
            <a:ext cx="4870585"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7800476" y="5956136"/>
            <a:ext cx="770468" cy="365125"/>
          </a:xfrm>
          <a:prstGeom prst="rect">
            <a:avLst/>
          </a:prstGeom>
        </p:spPr>
        <p:txBody>
          <a:bodyPr vert="horz" lIns="91440" tIns="45720" rIns="91440" bIns="45720" rtlCol="0" anchor="ctr"/>
          <a:lstStyle>
            <a:lvl1pPr algn="r">
              <a:defRPr sz="900">
                <a:solidFill>
                  <a:schemeClr val="accent2"/>
                </a:solidFill>
              </a:defRPr>
            </a:lvl1pPr>
          </a:lstStyle>
          <a:p>
            <a:fld id="{F4F08AD6-FBC1-47B2-BB48-68D6EC775AB3}" type="slidenum">
              <a:rPr lang="en-US" smtClean="0"/>
              <a:pPr/>
              <a:t>‹#›</a:t>
            </a:fld>
            <a:endParaRPr lang="en-US" dirty="0"/>
          </a:p>
        </p:txBody>
      </p:sp>
      <p:sp>
        <p:nvSpPr>
          <p:cNvPr id="9" name="Rectangle 8"/>
          <p:cNvSpPr/>
          <p:nvPr/>
        </p:nvSpPr>
        <p:spPr>
          <a:xfrm>
            <a:off x="448091" y="441325"/>
            <a:ext cx="2719909"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976001" y="441325"/>
            <a:ext cx="27108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216601" y="441325"/>
            <a:ext cx="27108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066913084"/>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cccco.edu/" TargetMode="External"/><Relationship Id="rId7" Type="http://schemas.openxmlformats.org/officeDocument/2006/relationships/hyperlink" Target="https://www.cuyamaca.edu/services/dsps/files/Accessibility-OEI-Course-Design-Rubric.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w3.org/TR/WCAG21/" TargetMode="External"/><Relationship Id="rId5" Type="http://schemas.openxmlformats.org/officeDocument/2006/relationships/hyperlink" Target="https://cccaccessibility.org/" TargetMode="External"/><Relationship Id="rId4" Type="http://schemas.openxmlformats.org/officeDocument/2006/relationships/hyperlink" Target="https://www.cuyamaca.edu/services/dsps/files/Accessibility_Checklist.p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_sFDk97j7zQ&amp;feature=youtu.be"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ebaim.org/intro/#video"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cuyamaca.edu/people/rhonda-bauerlein/workshops/files/accesschecklist.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catalog.onlinenetworkofeducators.or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lynda.com/Accessibility-training-tutorials/1286-0.html" TargetMode="External"/><Relationship Id="rId5" Type="http://schemas.openxmlformats.org/officeDocument/2006/relationships/hyperlink" Target="https://www.washington.edu/doit/20-tips-teaching-accessible-online-course" TargetMode="External"/><Relationship Id="rId4" Type="http://schemas.openxmlformats.org/officeDocument/2006/relationships/hyperlink" Target="http://www.cuyamaca.edu/dsp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581192" y="2438400"/>
            <a:ext cx="7989752" cy="1143000"/>
          </a:xfrm>
        </p:spPr>
        <p:txBody>
          <a:bodyPr>
            <a:normAutofit fontScale="90000"/>
          </a:bodyPr>
          <a:lstStyle/>
          <a:p>
            <a:r>
              <a:rPr lang="en-US" dirty="0"/>
              <a:t>Introduction to Accessibility</a:t>
            </a:r>
            <a:br>
              <a:rPr lang="en-US" dirty="0"/>
            </a:br>
            <a:endParaRPr lang="en-US" dirty="0"/>
          </a:p>
        </p:txBody>
      </p:sp>
      <p:sp>
        <p:nvSpPr>
          <p:cNvPr id="4" name="TextBox 3"/>
          <p:cNvSpPr txBox="1"/>
          <p:nvPr/>
        </p:nvSpPr>
        <p:spPr>
          <a:xfrm>
            <a:off x="685800" y="3581400"/>
            <a:ext cx="6858000" cy="769441"/>
          </a:xfrm>
          <a:prstGeom prst="rect">
            <a:avLst/>
          </a:prstGeom>
          <a:noFill/>
        </p:spPr>
        <p:txBody>
          <a:bodyPr wrap="square" rtlCol="0">
            <a:spAutoFit/>
          </a:bodyPr>
          <a:lstStyle/>
          <a:p>
            <a:r>
              <a:rPr lang="en-US" sz="4400" dirty="0">
                <a:solidFill>
                  <a:srgbClr val="FFC000"/>
                </a:solidFill>
                <a:latin typeface="Arial" panose="020B0604020202020204" pitchFamily="34" charset="0"/>
                <a:cs typeface="Arial" panose="020B0604020202020204" pitchFamily="34" charset="0"/>
              </a:rPr>
              <a:t>Cuyamaca College</a:t>
            </a:r>
          </a:p>
        </p:txBody>
      </p:sp>
      <p:pic>
        <p:nvPicPr>
          <p:cNvPr id="2" name="Picture 1" descr="Accessibility call ou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40489">
            <a:off x="6026749" y="689598"/>
            <a:ext cx="2540706" cy="190553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FFC000"/>
                </a:solidFill>
              </a:rPr>
              <a:t>Support and </a:t>
            </a:r>
            <a:r>
              <a:rPr lang="en-US" sz="3600" dirty="0" smtClean="0">
                <a:solidFill>
                  <a:srgbClr val="FFC000"/>
                </a:solidFill>
              </a:rPr>
              <a:t>Resources </a:t>
            </a:r>
            <a:r>
              <a:rPr lang="en-US" sz="1800" dirty="0" smtClean="0">
                <a:solidFill>
                  <a:srgbClr val="FFC000"/>
                </a:solidFill>
              </a:rPr>
              <a:t>(continued)</a:t>
            </a:r>
            <a:endParaRPr lang="en-US" sz="1800" dirty="0"/>
          </a:p>
        </p:txBody>
      </p:sp>
      <p:sp>
        <p:nvSpPr>
          <p:cNvPr id="3" name="Content Placeholder 2"/>
          <p:cNvSpPr>
            <a:spLocks noGrp="1"/>
          </p:cNvSpPr>
          <p:nvPr>
            <p:ph idx="1"/>
          </p:nvPr>
        </p:nvSpPr>
        <p:spPr>
          <a:xfrm>
            <a:off x="581192" y="2228003"/>
            <a:ext cx="7989752" cy="3486997"/>
          </a:xfrm>
        </p:spPr>
        <p:txBody>
          <a:bodyPr>
            <a:normAutofit fontScale="92500"/>
          </a:bodyPr>
          <a:lstStyle/>
          <a:p>
            <a:r>
              <a:rPr lang="en-US" sz="2800" dirty="0" smtClean="0"/>
              <a:t>Chancellors Office: 	</a:t>
            </a:r>
            <a:r>
              <a:rPr lang="en-US" sz="2800" dirty="0" smtClean="0">
                <a:hlinkClick r:id="rId3" tooltip="Chancellors office website"/>
              </a:rPr>
              <a:t>http://www.cccco.edu</a:t>
            </a:r>
            <a:endParaRPr lang="en-US" sz="2800" dirty="0" smtClean="0"/>
          </a:p>
          <a:p>
            <a:r>
              <a:rPr lang="en-US" sz="2800" dirty="0" smtClean="0"/>
              <a:t>Accessibility Checklist: </a:t>
            </a:r>
            <a:r>
              <a:rPr lang="en-US" sz="2800" dirty="0">
                <a:hlinkClick r:id="rId4" tooltip="Accessibility Checklist"/>
              </a:rPr>
              <a:t>https://</a:t>
            </a:r>
            <a:r>
              <a:rPr lang="en-US" sz="2800" dirty="0" smtClean="0">
                <a:hlinkClick r:id="rId4" tooltip="Accessibility Checklist"/>
              </a:rPr>
              <a:t>www.cuyamaca.edu/services/dsps/files/Accessibility_Checklist.pdf</a:t>
            </a:r>
            <a:endParaRPr lang="en-US" sz="2800" dirty="0" smtClean="0"/>
          </a:p>
          <a:p>
            <a:r>
              <a:rPr lang="en-US" sz="2800" dirty="0" smtClean="0"/>
              <a:t>CCC Accessibility Center: </a:t>
            </a:r>
            <a:r>
              <a:rPr lang="en-US" sz="2800" dirty="0" smtClean="0">
                <a:hlinkClick r:id="rId5" tooltip="CCC Accessibility Center"/>
              </a:rPr>
              <a:t>https</a:t>
            </a:r>
            <a:r>
              <a:rPr lang="en-US" sz="2800" dirty="0">
                <a:hlinkClick r:id="rId5" tooltip="CCC Accessibility Center"/>
              </a:rPr>
              <a:t>://cccaccessibility.org</a:t>
            </a:r>
            <a:r>
              <a:rPr lang="en-US" sz="2800" dirty="0" smtClean="0">
                <a:hlinkClick r:id="rId5" tooltip="CCC Accessibility Center"/>
              </a:rPr>
              <a:t>/</a:t>
            </a:r>
            <a:endParaRPr lang="en-US" sz="2800" dirty="0" smtClean="0"/>
          </a:p>
          <a:p>
            <a:r>
              <a:rPr lang="en-US" sz="2800" dirty="0" smtClean="0"/>
              <a:t>WCAG 2.1: </a:t>
            </a:r>
            <a:r>
              <a:rPr lang="en-US" sz="2800" u="sng" dirty="0" smtClean="0">
                <a:hlinkClick r:id="rId6" tooltip="WCAG 2.1 Web Content Accessibility Guidelines"/>
              </a:rPr>
              <a:t>Web </a:t>
            </a:r>
            <a:r>
              <a:rPr lang="en-US" sz="2800" u="sng" dirty="0">
                <a:hlinkClick r:id="rId6" tooltip="WCAG 2.1 Web Content Accessibility Guidelines"/>
              </a:rPr>
              <a:t>Content Accessibility Guidelines</a:t>
            </a:r>
            <a:r>
              <a:rPr lang="en-US" sz="2800" dirty="0"/>
              <a:t> </a:t>
            </a:r>
            <a:endParaRPr lang="en-US" sz="2800" dirty="0" smtClean="0"/>
          </a:p>
          <a:p>
            <a:r>
              <a:rPr lang="en-US" sz="2800" u="sng" dirty="0" smtClean="0">
                <a:hlinkClick r:id="rId7" tooltip="OEI Course Design Rubric for Accessibility"/>
              </a:rPr>
              <a:t>Accessibility-OEI-Course-Design-Rubric</a:t>
            </a:r>
            <a:endParaRPr lang="en-US" sz="2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rgbClr val="FFC000"/>
                </a:solidFill>
              </a:rPr>
              <a:t>PDF</a:t>
            </a:r>
            <a:r>
              <a:rPr lang="en-US" dirty="0" smtClean="0"/>
              <a:t> </a:t>
            </a:r>
            <a:r>
              <a:rPr lang="en-US" sz="3600" cap="none" dirty="0" smtClean="0">
                <a:solidFill>
                  <a:srgbClr val="FFC000"/>
                </a:solidFill>
              </a:rPr>
              <a:t>Accessibility</a:t>
            </a:r>
            <a:endParaRPr lang="en-US" sz="3600" dirty="0">
              <a:solidFill>
                <a:srgbClr val="FFC000"/>
              </a:solidFill>
            </a:endParaRPr>
          </a:p>
        </p:txBody>
      </p:sp>
      <p:pic>
        <p:nvPicPr>
          <p:cNvPr id="4" name="Content Placeholder 3" descr="Creating an Accessible PDF from in Adobe Acrobat">
            <a:hlinkClick r:id="rId2" tooltip="Creating Accessible PDF Video on YouTube"/>
          </p:cNvPr>
          <p:cNvPicPr>
            <a:picLocks noGrp="1" noChangeAspect="1"/>
          </p:cNvPicPr>
          <p:nvPr>
            <p:ph idx="1"/>
          </p:nvPr>
        </p:nvPicPr>
        <p:blipFill>
          <a:blip r:embed="rId3"/>
          <a:stretch>
            <a:fillRect/>
          </a:stretch>
        </p:blipFill>
        <p:spPr>
          <a:xfrm>
            <a:off x="949124" y="2209800"/>
            <a:ext cx="7253887" cy="4089400"/>
          </a:xfrm>
          <a:prstGeom prst="rect">
            <a:avLst/>
          </a:prstGeom>
        </p:spPr>
      </p:pic>
    </p:spTree>
    <p:extLst>
      <p:ext uri="{BB962C8B-B14F-4D97-AF65-F5344CB8AC3E}">
        <p14:creationId xmlns:p14="http://schemas.microsoft.com/office/powerpoint/2010/main" val="10697893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1192" y="1524000"/>
            <a:ext cx="7989752" cy="1504844"/>
          </a:xfrm>
        </p:spPr>
        <p:txBody>
          <a:bodyPr>
            <a:normAutofit fontScale="90000"/>
          </a:bodyPr>
          <a:lstStyle/>
          <a:p>
            <a:r>
              <a:rPr lang="en-US" dirty="0">
                <a:latin typeface="Times New Roman" panose="02020603050405020304" pitchFamily="18" charset="0"/>
                <a:cs typeface="Times New Roman" panose="02020603050405020304" pitchFamily="18" charset="0"/>
              </a:rPr>
              <a:t>Student Uses and Perceptions of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Closed Captions and </a:t>
            </a:r>
            <a:r>
              <a:rPr lang="en-US" dirty="0" smtClean="0">
                <a:latin typeface="Times New Roman" panose="02020603050405020304" pitchFamily="18" charset="0"/>
                <a:cs typeface="Times New Roman" panose="02020603050405020304" pitchFamily="18" charset="0"/>
              </a:rPr>
              <a:t>Transcripts</a:t>
            </a:r>
            <a:endParaRPr lang="en-US" dirty="0"/>
          </a:p>
        </p:txBody>
      </p:sp>
      <p:sp>
        <p:nvSpPr>
          <p:cNvPr id="8" name="Subtitle 7"/>
          <p:cNvSpPr>
            <a:spLocks noGrp="1"/>
          </p:cNvSpPr>
          <p:nvPr>
            <p:ph type="subTitle" idx="1"/>
          </p:nvPr>
        </p:nvSpPr>
        <p:spPr>
          <a:xfrm>
            <a:off x="581192" y="3352800"/>
            <a:ext cx="8181808" cy="2209800"/>
          </a:xfrm>
        </p:spPr>
        <p:txBody>
          <a:bodyPr>
            <a:noAutofit/>
          </a:bodyPr>
          <a:lstStyle/>
          <a:p>
            <a:r>
              <a:rPr lang="en-US" sz="2000" dirty="0" smtClean="0">
                <a:solidFill>
                  <a:srgbClr val="FFC000"/>
                </a:solidFill>
                <a:latin typeface="Soho Std ExtraLight"/>
              </a:rPr>
              <a:t>by</a:t>
            </a:r>
            <a:endParaRPr lang="en-US" sz="2000" dirty="0">
              <a:solidFill>
                <a:srgbClr val="FFC000"/>
              </a:solidFill>
              <a:latin typeface="Soho Std ExtraLight"/>
            </a:endParaRPr>
          </a:p>
          <a:p>
            <a:r>
              <a:rPr lang="en-US" sz="2000" dirty="0">
                <a:solidFill>
                  <a:srgbClr val="FFC000"/>
                </a:solidFill>
                <a:latin typeface="Soho Std ExtraLight"/>
              </a:rPr>
              <a:t>Katie Linder, </a:t>
            </a:r>
            <a:r>
              <a:rPr lang="en-US" sz="2000" dirty="0" smtClean="0">
                <a:solidFill>
                  <a:srgbClr val="FFC000"/>
                </a:solidFill>
                <a:latin typeface="Soho Std ExtraLight"/>
              </a:rPr>
              <a:t>Ph.D.</a:t>
            </a:r>
          </a:p>
          <a:p>
            <a:r>
              <a:rPr lang="en-US" sz="2000" dirty="0">
                <a:solidFill>
                  <a:srgbClr val="FFC000"/>
                </a:solidFill>
                <a:latin typeface="Soho Std ExtraLight"/>
              </a:rPr>
              <a:t>Research Director, Oregon State University Ecampus </a:t>
            </a:r>
          </a:p>
        </p:txBody>
      </p:sp>
    </p:spTree>
    <p:extLst>
      <p:ext uri="{BB962C8B-B14F-4D97-AF65-F5344CB8AC3E}">
        <p14:creationId xmlns:p14="http://schemas.microsoft.com/office/powerpoint/2010/main" val="27486309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Student studying"/>
          <p:cNvPicPr>
            <a:picLocks noChangeAspect="1"/>
          </p:cNvPicPr>
          <p:nvPr/>
        </p:nvPicPr>
        <p:blipFill rotWithShape="1">
          <a:blip r:embed="rId3"/>
          <a:srcRect l="6155" r="4427"/>
          <a:stretch/>
        </p:blipFill>
        <p:spPr>
          <a:xfrm>
            <a:off x="842268" y="2743200"/>
            <a:ext cx="7467600" cy="3575957"/>
          </a:xfrm>
          <a:prstGeom prst="rect">
            <a:avLst/>
          </a:prstGeom>
        </p:spPr>
      </p:pic>
      <p:sp>
        <p:nvSpPr>
          <p:cNvPr id="2" name="Title 1"/>
          <p:cNvSpPr>
            <a:spLocks noGrp="1"/>
          </p:cNvSpPr>
          <p:nvPr>
            <p:ph type="title"/>
          </p:nvPr>
        </p:nvSpPr>
        <p:spPr/>
        <p:txBody>
          <a:bodyPr>
            <a:normAutofit/>
          </a:bodyPr>
          <a:lstStyle/>
          <a:p>
            <a:r>
              <a:rPr lang="en-US" cap="none" dirty="0" smtClean="0"/>
              <a:t>98.6 % of students find captions helpful</a:t>
            </a:r>
            <a:endParaRPr lang="en-US" cap="none" dirty="0"/>
          </a:p>
        </p:txBody>
      </p:sp>
    </p:spTree>
    <p:extLst>
      <p:ext uri="{BB962C8B-B14F-4D97-AF65-F5344CB8AC3E}">
        <p14:creationId xmlns:p14="http://schemas.microsoft.com/office/powerpoint/2010/main" val="1544736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cap="none" dirty="0" smtClean="0"/>
              <a:t>71% of students without hearing difficulties use captions at least some of the time</a:t>
            </a:r>
            <a:endParaRPr lang="en-US" cap="none" dirty="0"/>
          </a:p>
        </p:txBody>
      </p:sp>
      <p:pic>
        <p:nvPicPr>
          <p:cNvPr id="5" name="Picture 4" descr="Graph of students without hearing difficulties who use captions"/>
          <p:cNvPicPr>
            <a:picLocks noChangeAspect="1"/>
          </p:cNvPicPr>
          <p:nvPr/>
        </p:nvPicPr>
        <p:blipFill rotWithShape="1">
          <a:blip r:embed="rId3"/>
          <a:srcRect l="7403" r="8385"/>
          <a:stretch/>
        </p:blipFill>
        <p:spPr>
          <a:xfrm>
            <a:off x="956568" y="2971800"/>
            <a:ext cx="7239000" cy="3423582"/>
          </a:xfrm>
          <a:prstGeom prst="rect">
            <a:avLst/>
          </a:prstGeom>
        </p:spPr>
      </p:pic>
    </p:spTree>
    <p:extLst>
      <p:ext uri="{BB962C8B-B14F-4D97-AF65-F5344CB8AC3E}">
        <p14:creationId xmlns:p14="http://schemas.microsoft.com/office/powerpoint/2010/main" val="37798388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cap="none" dirty="0" smtClean="0"/>
              <a:t>61% of ESL students find captions  very or “extremely” helpful</a:t>
            </a:r>
            <a:endParaRPr lang="en-US" cap="none" dirty="0"/>
          </a:p>
        </p:txBody>
      </p:sp>
      <p:pic>
        <p:nvPicPr>
          <p:cNvPr id="3" name="Picture 2" descr="Graph of how many ESL student find captions helpful"/>
          <p:cNvPicPr>
            <a:picLocks noChangeAspect="1"/>
          </p:cNvPicPr>
          <p:nvPr/>
        </p:nvPicPr>
        <p:blipFill rotWithShape="1">
          <a:blip r:embed="rId3"/>
          <a:srcRect l="3237" t="7808" r="4539" b="7092"/>
          <a:stretch/>
        </p:blipFill>
        <p:spPr>
          <a:xfrm rot="5400000">
            <a:off x="723899" y="2933701"/>
            <a:ext cx="4343401" cy="2743200"/>
          </a:xfrm>
          <a:prstGeom prst="rect">
            <a:avLst/>
          </a:prstGeom>
        </p:spPr>
      </p:pic>
      <p:pic>
        <p:nvPicPr>
          <p:cNvPr id="2" name="Picture 1" descr="66 percent of ESL students find captions extremely helpfull"/>
          <p:cNvPicPr>
            <a:picLocks noChangeAspect="1"/>
          </p:cNvPicPr>
          <p:nvPr/>
        </p:nvPicPr>
        <p:blipFill rotWithShape="1">
          <a:blip r:embed="rId4"/>
          <a:srcRect l="60724" t="15451" r="9807" b="20537"/>
          <a:stretch/>
        </p:blipFill>
        <p:spPr>
          <a:xfrm>
            <a:off x="5029200" y="3124200"/>
            <a:ext cx="2514601" cy="2209801"/>
          </a:xfrm>
          <a:prstGeom prst="rect">
            <a:avLst/>
          </a:prstGeom>
        </p:spPr>
      </p:pic>
    </p:spTree>
    <p:extLst>
      <p:ext uri="{BB962C8B-B14F-4D97-AF65-F5344CB8AC3E}">
        <p14:creationId xmlns:p14="http://schemas.microsoft.com/office/powerpoint/2010/main" val="26715083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cap="none" dirty="0" smtClean="0"/>
              <a:t>75% of students </a:t>
            </a:r>
            <a:r>
              <a:rPr lang="en-US" cap="none" dirty="0" smtClean="0"/>
              <a:t>use </a:t>
            </a:r>
            <a:r>
              <a:rPr lang="en-US" cap="none" dirty="0" smtClean="0"/>
              <a:t>captions as a learning aid</a:t>
            </a:r>
            <a:endParaRPr lang="en-US" cap="none" dirty="0"/>
          </a:p>
        </p:txBody>
      </p:sp>
      <p:pic>
        <p:nvPicPr>
          <p:cNvPr id="2" name="Picture 1" descr="Graph of reasons for using captions"/>
          <p:cNvPicPr>
            <a:picLocks noChangeAspect="1"/>
          </p:cNvPicPr>
          <p:nvPr/>
        </p:nvPicPr>
        <p:blipFill rotWithShape="1">
          <a:blip r:embed="rId3"/>
          <a:srcRect l="5062" t="4504" r="6056" b="3161"/>
          <a:stretch/>
        </p:blipFill>
        <p:spPr>
          <a:xfrm>
            <a:off x="804167" y="2819400"/>
            <a:ext cx="7543801" cy="3124200"/>
          </a:xfrm>
          <a:prstGeom prst="rect">
            <a:avLst/>
          </a:prstGeom>
        </p:spPr>
      </p:pic>
    </p:spTree>
    <p:extLst>
      <p:ext uri="{BB962C8B-B14F-4D97-AF65-F5344CB8AC3E}">
        <p14:creationId xmlns:p14="http://schemas.microsoft.com/office/powerpoint/2010/main" val="11486091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cap="none" dirty="0" smtClean="0"/>
              <a:t>52% of </a:t>
            </a:r>
            <a:r>
              <a:rPr lang="en-US" cap="none" dirty="0" smtClean="0"/>
              <a:t>students said </a:t>
            </a:r>
            <a:r>
              <a:rPr lang="en-US" cap="none" dirty="0" smtClean="0"/>
              <a:t>captions help as a learning aid by improving comprehension </a:t>
            </a:r>
            <a:endParaRPr lang="en-US" cap="none" dirty="0"/>
          </a:p>
        </p:txBody>
      </p:sp>
      <p:pic>
        <p:nvPicPr>
          <p:cNvPr id="2" name="Picture 1" descr="graph of students that use captions as learning aid"/>
          <p:cNvPicPr>
            <a:picLocks noChangeAspect="1"/>
          </p:cNvPicPr>
          <p:nvPr/>
        </p:nvPicPr>
        <p:blipFill rotWithShape="1">
          <a:blip r:embed="rId3"/>
          <a:srcRect l="12548" t="1841" r="12642" b="6086"/>
          <a:stretch/>
        </p:blipFill>
        <p:spPr>
          <a:xfrm>
            <a:off x="1375668" y="2438400"/>
            <a:ext cx="6400800" cy="3810001"/>
          </a:xfrm>
          <a:prstGeom prst="rect">
            <a:avLst/>
          </a:prstGeom>
        </p:spPr>
      </p:pic>
    </p:spTree>
    <p:extLst>
      <p:ext uri="{BB962C8B-B14F-4D97-AF65-F5344CB8AC3E}">
        <p14:creationId xmlns:p14="http://schemas.microsoft.com/office/powerpoint/2010/main" val="14720035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cap="none" dirty="0" smtClean="0"/>
              <a:t>15% of students don’t know how to tell if a video has captions</a:t>
            </a:r>
            <a:endParaRPr lang="en-US" cap="none" dirty="0"/>
          </a:p>
        </p:txBody>
      </p:sp>
      <p:pic>
        <p:nvPicPr>
          <p:cNvPr id="2" name="Picture 1" descr="Graph of student who dont know hw to tell if video is captioned"/>
          <p:cNvPicPr>
            <a:picLocks noChangeAspect="1"/>
          </p:cNvPicPr>
          <p:nvPr/>
        </p:nvPicPr>
        <p:blipFill rotWithShape="1">
          <a:blip r:embed="rId3"/>
          <a:srcRect l="5931" t="2029" r="6924" b="2596"/>
          <a:stretch/>
        </p:blipFill>
        <p:spPr>
          <a:xfrm>
            <a:off x="880367" y="2743200"/>
            <a:ext cx="7391401" cy="3581400"/>
          </a:xfrm>
          <a:prstGeom prst="rect">
            <a:avLst/>
          </a:prstGeom>
        </p:spPr>
      </p:pic>
    </p:spTree>
    <p:extLst>
      <p:ext uri="{BB962C8B-B14F-4D97-AF65-F5344CB8AC3E}">
        <p14:creationId xmlns:p14="http://schemas.microsoft.com/office/powerpoint/2010/main" val="42215117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cap="none" dirty="0"/>
              <a:t>C</a:t>
            </a:r>
            <a:r>
              <a:rPr lang="en-US" cap="none" dirty="0" smtClean="0"/>
              <a:t>ommon reasons </a:t>
            </a:r>
            <a:r>
              <a:rPr lang="en-US" cap="none" dirty="0" smtClean="0"/>
              <a:t>students use </a:t>
            </a:r>
            <a:r>
              <a:rPr lang="en-US" cap="none" dirty="0" smtClean="0"/>
              <a:t>captions</a:t>
            </a:r>
            <a:endParaRPr lang="en-US" cap="none" dirty="0"/>
          </a:p>
        </p:txBody>
      </p:sp>
      <p:pic>
        <p:nvPicPr>
          <p:cNvPr id="3" name="Picture 2" descr="graph of reasons to use captions"/>
          <p:cNvPicPr>
            <a:picLocks noChangeAspect="1"/>
          </p:cNvPicPr>
          <p:nvPr/>
        </p:nvPicPr>
        <p:blipFill rotWithShape="1">
          <a:blip r:embed="rId3"/>
          <a:srcRect l="3658" t="3181" r="3072" b="827"/>
          <a:stretch/>
        </p:blipFill>
        <p:spPr>
          <a:xfrm rot="5400000">
            <a:off x="762000" y="2743200"/>
            <a:ext cx="3886200" cy="3429000"/>
          </a:xfrm>
          <a:prstGeom prst="rect">
            <a:avLst/>
          </a:prstGeom>
        </p:spPr>
      </p:pic>
      <p:pic>
        <p:nvPicPr>
          <p:cNvPr id="2" name="Picture 1" descr="The most common reason students use captions is to help them focus&#10;"/>
          <p:cNvPicPr>
            <a:picLocks noChangeAspect="1"/>
          </p:cNvPicPr>
          <p:nvPr/>
        </p:nvPicPr>
        <p:blipFill rotWithShape="1">
          <a:blip r:embed="rId4"/>
          <a:srcRect l="59280" t="15610" r="8464" b="16885"/>
          <a:stretch/>
        </p:blipFill>
        <p:spPr>
          <a:xfrm>
            <a:off x="5181600" y="2971800"/>
            <a:ext cx="2743200" cy="2743200"/>
          </a:xfrm>
          <a:prstGeom prst="rect">
            <a:avLst/>
          </a:prstGeom>
        </p:spPr>
      </p:pic>
    </p:spTree>
    <p:extLst>
      <p:ext uri="{BB962C8B-B14F-4D97-AF65-F5344CB8AC3E}">
        <p14:creationId xmlns:p14="http://schemas.microsoft.com/office/powerpoint/2010/main" val="3921797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3600" dirty="0">
                <a:solidFill>
                  <a:srgbClr val="FFC000"/>
                </a:solidFill>
                <a:latin typeface="Arial" panose="020B0604020202020204" pitchFamily="34" charset="0"/>
                <a:cs typeface="Arial" panose="020B0604020202020204" pitchFamily="34" charset="0"/>
              </a:rPr>
              <a:t>General Housekeeping </a:t>
            </a:r>
            <a:r>
              <a:rPr lang="en-US" sz="3600" dirty="0" smtClean="0">
                <a:solidFill>
                  <a:srgbClr val="FFC000"/>
                </a:solidFill>
                <a:latin typeface="Arial" panose="020B0604020202020204" pitchFamily="34" charset="0"/>
                <a:cs typeface="Arial" panose="020B0604020202020204" pitchFamily="34" charset="0"/>
              </a:rPr>
              <a:t>Items</a:t>
            </a:r>
            <a:endParaRPr lang="en-US" sz="3600" dirty="0"/>
          </a:p>
        </p:txBody>
      </p:sp>
      <p:sp>
        <p:nvSpPr>
          <p:cNvPr id="3" name="Content Placeholder 2"/>
          <p:cNvSpPr>
            <a:spLocks noGrp="1"/>
          </p:cNvSpPr>
          <p:nvPr>
            <p:ph idx="1"/>
          </p:nvPr>
        </p:nvSpPr>
        <p:spPr>
          <a:xfrm>
            <a:off x="581192" y="2228003"/>
            <a:ext cx="7989752" cy="2953597"/>
          </a:xfrm>
        </p:spPr>
        <p:txBody>
          <a:bodyPr>
            <a:normAutofit/>
          </a:bodyPr>
          <a:lstStyle/>
          <a:p>
            <a:r>
              <a:rPr lang="en-US" sz="3200" dirty="0" smtClean="0">
                <a:latin typeface="Arial" panose="020B0604020202020204" pitchFamily="34" charset="0"/>
                <a:cs typeface="Arial" panose="020B0604020202020204" pitchFamily="34" charset="0"/>
              </a:rPr>
              <a:t>Do </a:t>
            </a:r>
            <a:r>
              <a:rPr lang="en-US" sz="3200" dirty="0">
                <a:latin typeface="Arial" panose="020B0604020202020204" pitchFamily="34" charset="0"/>
                <a:cs typeface="Arial" panose="020B0604020202020204" pitchFamily="34" charset="0"/>
              </a:rPr>
              <a:t>not forget to sign the attendance sheet </a:t>
            </a:r>
            <a:endParaRPr lang="en-US" sz="3200" dirty="0" smtClean="0">
              <a:latin typeface="Arial" panose="020B0604020202020204" pitchFamily="34" charset="0"/>
              <a:cs typeface="Arial" panose="020B0604020202020204" pitchFamily="34" charset="0"/>
            </a:endParaRPr>
          </a:p>
          <a:p>
            <a:r>
              <a:rPr lang="en-US" sz="3200" dirty="0" smtClean="0">
                <a:latin typeface="Arial" panose="020B0604020202020204" pitchFamily="34" charset="0"/>
                <a:cs typeface="Arial" panose="020B0604020202020204" pitchFamily="34" charset="0"/>
              </a:rPr>
              <a:t>Do </a:t>
            </a:r>
            <a:r>
              <a:rPr lang="en-US" sz="3200" dirty="0">
                <a:latin typeface="Arial" panose="020B0604020202020204" pitchFamily="34" charset="0"/>
                <a:cs typeface="Arial" panose="020B0604020202020204" pitchFamily="34" charset="0"/>
              </a:rPr>
              <a:t>not forget to submit the online attendance form at the end of flex </a:t>
            </a:r>
            <a:r>
              <a:rPr lang="en-US" sz="3200" dirty="0" smtClean="0">
                <a:latin typeface="Arial" panose="020B0604020202020204" pitchFamily="34" charset="0"/>
                <a:cs typeface="Arial" panose="020B0604020202020204" pitchFamily="34" charset="0"/>
              </a:rPr>
              <a:t>week</a:t>
            </a:r>
          </a:p>
          <a:p>
            <a:r>
              <a:rPr lang="en-US" sz="3200" dirty="0" smtClean="0">
                <a:latin typeface="Arial" panose="020B0604020202020204" pitchFamily="34" charset="0"/>
                <a:cs typeface="Arial" panose="020B0604020202020204" pitchFamily="34" charset="0"/>
              </a:rPr>
              <a:t>Turn in workshop evaluations online</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14571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cap="none" dirty="0"/>
              <a:t>R</a:t>
            </a:r>
            <a:r>
              <a:rPr lang="en-US" cap="none" dirty="0" smtClean="0"/>
              <a:t>easons </a:t>
            </a:r>
            <a:r>
              <a:rPr lang="en-US" cap="none" dirty="0" smtClean="0"/>
              <a:t>why </a:t>
            </a:r>
            <a:r>
              <a:rPr lang="en-US" cap="none" dirty="0" smtClean="0"/>
              <a:t>students </a:t>
            </a:r>
            <a:r>
              <a:rPr lang="en-US" cap="none" dirty="0" smtClean="0"/>
              <a:t>use transcripts</a:t>
            </a:r>
            <a:endParaRPr lang="en-US" cap="none" dirty="0"/>
          </a:p>
        </p:txBody>
      </p:sp>
      <p:pic>
        <p:nvPicPr>
          <p:cNvPr id="2" name="Picture 1" descr="The most common reason students use transcripts is as study guides&#10;"/>
          <p:cNvPicPr>
            <a:picLocks noChangeAspect="1"/>
          </p:cNvPicPr>
          <p:nvPr/>
        </p:nvPicPr>
        <p:blipFill rotWithShape="1">
          <a:blip r:embed="rId3"/>
          <a:srcRect l="35274" r="8821"/>
          <a:stretch/>
        </p:blipFill>
        <p:spPr>
          <a:xfrm>
            <a:off x="3007894" y="2133600"/>
            <a:ext cx="4154906" cy="3548687"/>
          </a:xfrm>
          <a:prstGeom prst="rect">
            <a:avLst/>
          </a:prstGeom>
        </p:spPr>
      </p:pic>
      <p:pic>
        <p:nvPicPr>
          <p:cNvPr id="3" name="Picture 2" descr="The most common reason students use transcripts is as study guides&#10;"/>
          <p:cNvPicPr>
            <a:picLocks noChangeAspect="1"/>
          </p:cNvPicPr>
          <p:nvPr/>
        </p:nvPicPr>
        <p:blipFill rotWithShape="1">
          <a:blip r:embed="rId4"/>
          <a:srcRect l="19457" t="4696" r="4524" b="1171"/>
          <a:stretch/>
        </p:blipFill>
        <p:spPr>
          <a:xfrm rot="5400000">
            <a:off x="1683812" y="3428391"/>
            <a:ext cx="2888796" cy="2903621"/>
          </a:xfrm>
          <a:prstGeom prst="rect">
            <a:avLst/>
          </a:prstGeom>
        </p:spPr>
      </p:pic>
    </p:spTree>
    <p:extLst>
      <p:ext uri="{BB962C8B-B14F-4D97-AF65-F5344CB8AC3E}">
        <p14:creationId xmlns:p14="http://schemas.microsoft.com/office/powerpoint/2010/main" val="41846579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solidFill>
                  <a:srgbClr val="FFC000"/>
                </a:solidFill>
                <a:latin typeface="Arial" panose="020B0604020202020204" pitchFamily="34" charset="0"/>
                <a:cs typeface="Arial" panose="020B0604020202020204" pitchFamily="34" charset="0"/>
              </a:rPr>
              <a:t>Purpose of this </a:t>
            </a:r>
            <a:r>
              <a:rPr lang="en-US" sz="3600" dirty="0" smtClean="0">
                <a:solidFill>
                  <a:srgbClr val="FFC000"/>
                </a:solidFill>
                <a:latin typeface="Arial" panose="020B0604020202020204" pitchFamily="34" charset="0"/>
                <a:cs typeface="Arial" panose="020B0604020202020204" pitchFamily="34" charset="0"/>
              </a:rPr>
              <a:t>Discussion</a:t>
            </a:r>
            <a:endParaRPr lang="en-US" sz="3600" dirty="0"/>
          </a:p>
        </p:txBody>
      </p:sp>
      <p:sp>
        <p:nvSpPr>
          <p:cNvPr id="3" name="Content Placeholder 2"/>
          <p:cNvSpPr>
            <a:spLocks noGrp="1"/>
          </p:cNvSpPr>
          <p:nvPr>
            <p:ph idx="1"/>
          </p:nvPr>
        </p:nvSpPr>
        <p:spPr>
          <a:xfrm>
            <a:off x="581192" y="2228003"/>
            <a:ext cx="7989752" cy="1886797"/>
          </a:xfrm>
        </p:spPr>
        <p:txBody>
          <a:bodyPr>
            <a:normAutofit lnSpcReduction="10000"/>
          </a:bodyPr>
          <a:lstStyle/>
          <a:p>
            <a:r>
              <a:rPr lang="en-US" sz="3200" dirty="0" smtClean="0">
                <a:latin typeface="Arial" panose="020B0604020202020204" pitchFamily="34" charset="0"/>
                <a:cs typeface="Arial" panose="020B0604020202020204" pitchFamily="34" charset="0"/>
              </a:rPr>
              <a:t>What you need to know to get started</a:t>
            </a:r>
          </a:p>
          <a:p>
            <a:r>
              <a:rPr lang="en-US" sz="3200" dirty="0" smtClean="0">
                <a:latin typeface="Arial" panose="020B0604020202020204" pitchFamily="34" charset="0"/>
                <a:cs typeface="Arial" panose="020B0604020202020204" pitchFamily="34" charset="0"/>
              </a:rPr>
              <a:t>Where to find support</a:t>
            </a:r>
          </a:p>
          <a:p>
            <a:r>
              <a:rPr lang="en-US" sz="3200" dirty="0" smtClean="0">
                <a:latin typeface="Arial" panose="020B0604020202020204" pitchFamily="34" charset="0"/>
                <a:cs typeface="Arial" panose="020B0604020202020204" pitchFamily="34" charset="0"/>
              </a:rPr>
              <a:t>Be in compliance with laws</a:t>
            </a:r>
            <a:endParaRPr lang="en-US" sz="32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FFC000"/>
                </a:solidFill>
                <a:latin typeface="Arial" panose="020B0604020202020204" pitchFamily="34" charset="0"/>
                <a:cs typeface="Arial" panose="020B0604020202020204" pitchFamily="34" charset="0"/>
              </a:rPr>
              <a:t>Accessibility: </a:t>
            </a:r>
            <a:r>
              <a:rPr lang="en-US" sz="3600" dirty="0" smtClean="0">
                <a:solidFill>
                  <a:srgbClr val="FFC000"/>
                </a:solidFill>
                <a:latin typeface="Arial" panose="020B0604020202020204" pitchFamily="34" charset="0"/>
                <a:cs typeface="Arial" panose="020B0604020202020204" pitchFamily="34" charset="0"/>
              </a:rPr>
              <a:t>Access</a:t>
            </a:r>
            <a:endParaRPr lang="en-US" sz="3600" dirty="0"/>
          </a:p>
        </p:txBody>
      </p:sp>
      <p:sp>
        <p:nvSpPr>
          <p:cNvPr id="3" name="Content Placeholder 2"/>
          <p:cNvSpPr>
            <a:spLocks noGrp="1"/>
          </p:cNvSpPr>
          <p:nvPr>
            <p:ph idx="1"/>
          </p:nvPr>
        </p:nvSpPr>
        <p:spPr>
          <a:xfrm>
            <a:off x="581192" y="2228003"/>
            <a:ext cx="7989752" cy="4020397"/>
          </a:xfrm>
        </p:spPr>
        <p:txBody>
          <a:bodyPr>
            <a:noAutofit/>
          </a:bodyPr>
          <a:lstStyle/>
          <a:p>
            <a:pPr marL="381000" indent="-381000">
              <a:lnSpc>
                <a:spcPct val="90000"/>
              </a:lnSpc>
            </a:pPr>
            <a:r>
              <a:rPr lang="en-US" sz="2800" dirty="0" smtClean="0">
                <a:latin typeface="Arial" panose="020B0604020202020204" pitchFamily="34" charset="0"/>
                <a:cs typeface="Arial" panose="020B0604020202020204" pitchFamily="34" charset="0"/>
              </a:rPr>
              <a:t>Root word = Access</a:t>
            </a:r>
          </a:p>
          <a:p>
            <a:pPr marL="381000" indent="-381000">
              <a:lnSpc>
                <a:spcPct val="90000"/>
              </a:lnSpc>
            </a:pPr>
            <a:r>
              <a:rPr lang="en-US" sz="2800" dirty="0" smtClean="0">
                <a:latin typeface="Arial" panose="020B0604020202020204" pitchFamily="34" charset="0"/>
                <a:cs typeface="Arial" panose="020B0604020202020204" pitchFamily="34" charset="0"/>
              </a:rPr>
              <a:t>Accessible design allows people with disabilities access to electronic communication and information provided to everyone else.  </a:t>
            </a:r>
          </a:p>
          <a:p>
            <a:pPr marL="381000" indent="-381000">
              <a:lnSpc>
                <a:spcPct val="90000"/>
              </a:lnSpc>
            </a:pPr>
            <a:r>
              <a:rPr lang="en-US" sz="2800" dirty="0" smtClean="0">
                <a:latin typeface="Arial" panose="020B0604020202020204" pitchFamily="34" charset="0"/>
                <a:cs typeface="Arial" panose="020B0604020202020204" pitchFamily="34" charset="0"/>
              </a:rPr>
              <a:t>Accessibility involves creating materials that facilitate multiple learning needs and interact with adaptive technologies.</a:t>
            </a:r>
          </a:p>
          <a:p>
            <a:pPr marL="381000" indent="-381000">
              <a:lnSpc>
                <a:spcPct val="90000"/>
              </a:lnSpc>
            </a:pPr>
            <a:r>
              <a:rPr lang="en-US" sz="2800" dirty="0" smtClean="0">
                <a:latin typeface="Arial" panose="020B0604020202020204" pitchFamily="34" charset="0"/>
                <a:cs typeface="Arial" panose="020B0604020202020204" pitchFamily="34" charset="0"/>
              </a:rPr>
              <a:t>Allows access to people with vision, hearing, cognitive and motor impairments.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3600" dirty="0">
                <a:solidFill>
                  <a:srgbClr val="FFC000"/>
                </a:solidFill>
                <a:latin typeface="Arial" panose="020B0604020202020204" pitchFamily="34" charset="0"/>
                <a:cs typeface="Arial" panose="020B0604020202020204" pitchFamily="34" charset="0"/>
              </a:rPr>
              <a:t>Population</a:t>
            </a:r>
            <a:endParaRPr lang="en-US" sz="3600" dirty="0"/>
          </a:p>
        </p:txBody>
      </p:sp>
      <p:sp>
        <p:nvSpPr>
          <p:cNvPr id="3" name="Content Placeholder 2"/>
          <p:cNvSpPr>
            <a:spLocks noGrp="1"/>
          </p:cNvSpPr>
          <p:nvPr>
            <p:ph idx="1"/>
          </p:nvPr>
        </p:nvSpPr>
        <p:spPr>
          <a:xfrm>
            <a:off x="581192" y="2228003"/>
            <a:ext cx="3838408" cy="3630795"/>
          </a:xfrm>
        </p:spPr>
        <p:txBody>
          <a:bodyPr>
            <a:normAutofit/>
          </a:bodyPr>
          <a:lstStyle/>
          <a:p>
            <a:r>
              <a:rPr lang="en-US" sz="2800" dirty="0" smtClean="0">
                <a:latin typeface="Arial" panose="020B0604020202020204" pitchFamily="34" charset="0"/>
                <a:cs typeface="Arial" panose="020B0604020202020204" pitchFamily="34" charset="0"/>
              </a:rPr>
              <a:t>All Students</a:t>
            </a:r>
          </a:p>
          <a:p>
            <a:pPr lvl="1"/>
            <a:r>
              <a:rPr lang="en-US" sz="2200" dirty="0" smtClean="0">
                <a:latin typeface="Arial" panose="020B0604020202020204" pitchFamily="34" charset="0"/>
                <a:cs typeface="Arial" panose="020B0604020202020204" pitchFamily="34" charset="0"/>
              </a:rPr>
              <a:t>Normal “non disabled”</a:t>
            </a:r>
          </a:p>
          <a:p>
            <a:pPr lvl="1"/>
            <a:r>
              <a:rPr lang="en-US" sz="2200" dirty="0" smtClean="0">
                <a:latin typeface="Arial" panose="020B0604020202020204" pitchFamily="34" charset="0"/>
                <a:cs typeface="Arial" panose="020B0604020202020204" pitchFamily="34" charset="0"/>
              </a:rPr>
              <a:t>ESL</a:t>
            </a:r>
          </a:p>
          <a:p>
            <a:pPr lvl="1"/>
            <a:r>
              <a:rPr lang="en-US" sz="2200" dirty="0" smtClean="0">
                <a:latin typeface="Arial" panose="020B0604020202020204" pitchFamily="34" charset="0"/>
                <a:cs typeface="Arial" panose="020B0604020202020204" pitchFamily="34" charset="0"/>
              </a:rPr>
              <a:t>Aging</a:t>
            </a:r>
          </a:p>
          <a:p>
            <a:pPr lvl="1"/>
            <a:r>
              <a:rPr lang="en-US" sz="2200" dirty="0" smtClean="0">
                <a:latin typeface="Arial" panose="020B0604020202020204" pitchFamily="34" charset="0"/>
                <a:cs typeface="Arial" panose="020B0604020202020204" pitchFamily="34" charset="0"/>
              </a:rPr>
              <a:t>Retraining</a:t>
            </a:r>
          </a:p>
          <a:p>
            <a:pPr lvl="1"/>
            <a:r>
              <a:rPr lang="en-US" sz="2200" dirty="0" smtClean="0">
                <a:latin typeface="Arial" panose="020B0604020202020204" pitchFamily="34" charset="0"/>
                <a:cs typeface="Arial" panose="020B0604020202020204" pitchFamily="34" charset="0"/>
              </a:rPr>
              <a:t>Veterans</a:t>
            </a:r>
          </a:p>
          <a:p>
            <a:pPr lvl="1"/>
            <a:r>
              <a:rPr lang="en-US" sz="2200" dirty="0" smtClean="0">
                <a:latin typeface="Arial" panose="020B0604020202020204" pitchFamily="34" charset="0"/>
                <a:cs typeface="Arial" panose="020B0604020202020204" pitchFamily="34" charset="0"/>
              </a:rPr>
              <a:t>Etc…</a:t>
            </a:r>
          </a:p>
          <a:p>
            <a:pPr>
              <a:buNone/>
            </a:pPr>
            <a:endParaRPr lang="en-US" sz="1200" dirty="0" smtClean="0"/>
          </a:p>
        </p:txBody>
      </p:sp>
      <p:sp>
        <p:nvSpPr>
          <p:cNvPr id="7" name="Content Placeholder 4"/>
          <p:cNvSpPr txBox="1">
            <a:spLocks/>
          </p:cNvSpPr>
          <p:nvPr/>
        </p:nvSpPr>
        <p:spPr>
          <a:xfrm>
            <a:off x="4267200" y="2234184"/>
            <a:ext cx="4419600" cy="4471416"/>
          </a:xfrm>
          <a:prstGeom prst="rect">
            <a:avLst/>
          </a:prstGeom>
        </p:spPr>
        <p:txBody>
          <a:bodyPr vert="horz" lIns="54864" tIns="91440" rtlCol="0">
            <a:normAutofit fontScale="25000" lnSpcReduction="20000"/>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kumimoji="0" lang="en-US" sz="11200" b="0" i="0" u="none" strike="noStrike" kern="120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Disabled Students</a:t>
            </a:r>
          </a:p>
          <a:p>
            <a:pPr marL="731520" marR="0" lvl="1" indent="-274320" algn="l" defTabSz="914400" rtl="0" eaLnBrk="1" fontAlgn="auto" latinLnBrk="0" hangingPunct="1">
              <a:lnSpc>
                <a:spcPct val="100000"/>
              </a:lnSpc>
              <a:spcBef>
                <a:spcPct val="20000"/>
              </a:spcBef>
              <a:spcAft>
                <a:spcPts val="0"/>
              </a:spcAft>
              <a:buClr>
                <a:schemeClr val="accent2"/>
              </a:buClr>
              <a:buSzPct val="90000"/>
              <a:buFont typeface="Wingdings"/>
              <a:buChar char=""/>
              <a:tabLst/>
              <a:defRPr/>
            </a:pPr>
            <a:r>
              <a:rPr kumimoji="0" lang="en-US" sz="8800" b="1" i="0" u="none" strike="noStrike" kern="120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Visually impaired</a:t>
            </a:r>
            <a:r>
              <a:rPr kumimoji="0" lang="en-US" sz="8800" b="0" i="0" u="none" strike="noStrike" kern="120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 blindness, low vision, color-blindness</a:t>
            </a:r>
          </a:p>
          <a:p>
            <a:pPr marL="731520" marR="0" lvl="1" indent="-274320" algn="l" defTabSz="914400" rtl="0" eaLnBrk="1" fontAlgn="auto" latinLnBrk="0" hangingPunct="1">
              <a:lnSpc>
                <a:spcPct val="100000"/>
              </a:lnSpc>
              <a:spcBef>
                <a:spcPct val="20000"/>
              </a:spcBef>
              <a:spcAft>
                <a:spcPts val="0"/>
              </a:spcAft>
              <a:buClr>
                <a:schemeClr val="accent2"/>
              </a:buClr>
              <a:buSzPct val="90000"/>
              <a:buFont typeface="Wingdings"/>
              <a:buChar char=""/>
              <a:tabLst/>
              <a:defRPr/>
            </a:pPr>
            <a:r>
              <a:rPr kumimoji="0" lang="en-US" sz="8800" b="1" i="0" u="none" strike="noStrike" kern="120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Hearing impaired</a:t>
            </a:r>
            <a:r>
              <a:rPr kumimoji="0" lang="en-US" sz="8800" b="0" i="0" u="none" strike="noStrike" kern="120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 deafness</a:t>
            </a:r>
          </a:p>
          <a:p>
            <a:pPr marL="731520" marR="0" lvl="1" indent="-274320" algn="l" defTabSz="914400" rtl="0" eaLnBrk="1" fontAlgn="auto" latinLnBrk="0" hangingPunct="1">
              <a:lnSpc>
                <a:spcPct val="100000"/>
              </a:lnSpc>
              <a:spcBef>
                <a:spcPct val="20000"/>
              </a:spcBef>
              <a:spcAft>
                <a:spcPts val="0"/>
              </a:spcAft>
              <a:buClr>
                <a:schemeClr val="accent2"/>
              </a:buClr>
              <a:buSzPct val="90000"/>
              <a:buFont typeface="Wingdings"/>
              <a:buChar char=""/>
              <a:tabLst/>
              <a:defRPr/>
            </a:pPr>
            <a:r>
              <a:rPr kumimoji="0" lang="en-US" sz="8800" b="1" i="0" u="none" strike="noStrike" kern="120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Physically impaired</a:t>
            </a:r>
            <a:r>
              <a:rPr kumimoji="0" lang="en-US" sz="8800" b="0" i="0" u="none" strike="noStrike" kern="120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 limited fine or gross motor control, coordination, limited motor function</a:t>
            </a:r>
          </a:p>
          <a:p>
            <a:pPr marL="731520" marR="0" lvl="1" indent="-274320" algn="l" defTabSz="914400" rtl="0" eaLnBrk="1" fontAlgn="auto" latinLnBrk="0" hangingPunct="1">
              <a:lnSpc>
                <a:spcPct val="100000"/>
              </a:lnSpc>
              <a:spcBef>
                <a:spcPct val="20000"/>
              </a:spcBef>
              <a:spcAft>
                <a:spcPts val="0"/>
              </a:spcAft>
              <a:buClr>
                <a:schemeClr val="accent2"/>
              </a:buClr>
              <a:buSzPct val="90000"/>
              <a:buFont typeface="Wingdings"/>
              <a:buChar char=""/>
              <a:tabLst/>
              <a:defRPr/>
            </a:pPr>
            <a:r>
              <a:rPr kumimoji="0" lang="en-US" sz="8800" b="1" i="0" u="none" strike="noStrike" kern="120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Cognitively impaired</a:t>
            </a:r>
            <a:r>
              <a:rPr kumimoji="0" lang="en-US" sz="8800" b="0" i="0" u="none" strike="noStrike" kern="120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 learning disabled, distractibility, inability to remember </a:t>
            </a:r>
          </a:p>
          <a:p>
            <a:pPr lvl="1">
              <a:spcBef>
                <a:spcPct val="20000"/>
              </a:spcBef>
              <a:buClr>
                <a:schemeClr val="accent2"/>
              </a:buClr>
              <a:buSzPct val="90000"/>
              <a:defRPr/>
            </a:pPr>
            <a:r>
              <a:rPr lang="en-US" sz="1600" dirty="0" smtClean="0">
                <a:latin typeface="Arial" panose="020B0604020202020204" pitchFamily="34" charset="0"/>
                <a:cs typeface="Arial" panose="020B0604020202020204" pitchFamily="34" charset="0"/>
              </a:rPr>
              <a:t>	</a:t>
            </a:r>
            <a:r>
              <a:rPr lang="en-US" sz="4800" dirty="0" smtClean="0">
                <a:latin typeface="Arial" panose="020B0604020202020204" pitchFamily="34" charset="0"/>
                <a:cs typeface="Arial" panose="020B0604020202020204" pitchFamily="34" charset="0"/>
              </a:rPr>
              <a:t>WebAIM</a:t>
            </a:r>
            <a:r>
              <a:rPr lang="en-US" sz="4800" dirty="0">
                <a:latin typeface="Arial" panose="020B0604020202020204" pitchFamily="34" charset="0"/>
                <a:cs typeface="Arial" panose="020B0604020202020204" pitchFamily="34" charset="0"/>
              </a:rPr>
              <a:t>: </a:t>
            </a:r>
            <a:r>
              <a:rPr lang="en-US" sz="4800" dirty="0">
                <a:latin typeface="Arial" panose="020B0604020202020204" pitchFamily="34" charset="0"/>
                <a:cs typeface="Arial" panose="020B0604020202020204" pitchFamily="34" charset="0"/>
                <a:hlinkClick r:id="rId3" tooltip="WebAim website"/>
              </a:rPr>
              <a:t>http://webaim.org/intro/#video </a:t>
            </a:r>
            <a:endParaRPr kumimoji="0" lang="en-US" sz="9600" b="0" i="0" u="none" strike="noStrike" kern="120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FFC000"/>
                </a:solidFill>
                <a:latin typeface="Arial" panose="020B0604020202020204" pitchFamily="34" charset="0"/>
                <a:cs typeface="Arial" panose="020B0604020202020204" pitchFamily="34" charset="0"/>
              </a:rPr>
              <a:t>Why</a:t>
            </a:r>
            <a:r>
              <a:rPr lang="en-US" sz="3600" dirty="0" smtClean="0">
                <a:solidFill>
                  <a:srgbClr val="FFC000"/>
                </a:solidFill>
                <a:latin typeface="Arial" panose="020B0604020202020204" pitchFamily="34" charset="0"/>
                <a:cs typeface="Arial" panose="020B0604020202020204" pitchFamily="34" charset="0"/>
              </a:rPr>
              <a:t>?</a:t>
            </a:r>
            <a:endParaRPr lang="en-US" sz="3600" dirty="0"/>
          </a:p>
        </p:txBody>
      </p:sp>
      <p:sp>
        <p:nvSpPr>
          <p:cNvPr id="3" name="Content Placeholder 2"/>
          <p:cNvSpPr>
            <a:spLocks noGrp="1"/>
          </p:cNvSpPr>
          <p:nvPr>
            <p:ph idx="1"/>
          </p:nvPr>
        </p:nvSpPr>
        <p:spPr>
          <a:xfrm>
            <a:off x="581192" y="2228003"/>
            <a:ext cx="7989752" cy="4096597"/>
          </a:xfrm>
        </p:spPr>
        <p:txBody>
          <a:bodyPr>
            <a:noAutofit/>
          </a:bodyPr>
          <a:lstStyle/>
          <a:p>
            <a:r>
              <a:rPr lang="en-US" sz="2400" dirty="0" smtClean="0">
                <a:latin typeface="Arial" panose="020B0604020202020204" pitchFamily="34" charset="0"/>
                <a:cs typeface="Arial" panose="020B0604020202020204" pitchFamily="34" charset="0"/>
              </a:rPr>
              <a:t>It is the right thing to do</a:t>
            </a:r>
          </a:p>
          <a:p>
            <a:r>
              <a:rPr lang="en-US" sz="2400" dirty="0" smtClean="0">
                <a:latin typeface="Arial" panose="020B0604020202020204" pitchFamily="34" charset="0"/>
                <a:cs typeface="Arial" panose="020B0604020202020204" pitchFamily="34" charset="0"/>
              </a:rPr>
              <a:t>It is smart </a:t>
            </a:r>
          </a:p>
          <a:p>
            <a:pPr lvl="1"/>
            <a:r>
              <a:rPr lang="en-US" sz="2400" dirty="0" smtClean="0">
                <a:latin typeface="Arial" panose="020B0604020202020204" pitchFamily="34" charset="0"/>
                <a:cs typeface="Arial" panose="020B0604020202020204" pitchFamily="34" charset="0"/>
              </a:rPr>
              <a:t>Increases access for </a:t>
            </a:r>
            <a:r>
              <a:rPr lang="en-US" sz="2400" b="1" u="sng" dirty="0" smtClean="0">
                <a:latin typeface="Arial" panose="020B0604020202020204" pitchFamily="34" charset="0"/>
                <a:cs typeface="Arial" panose="020B0604020202020204" pitchFamily="34" charset="0"/>
              </a:rPr>
              <a:t>all</a:t>
            </a:r>
            <a:r>
              <a:rPr lang="en-US" sz="2400" dirty="0" smtClean="0">
                <a:latin typeface="Arial" panose="020B0604020202020204" pitchFamily="34" charset="0"/>
                <a:cs typeface="Arial" panose="020B0604020202020204" pitchFamily="34" charset="0"/>
              </a:rPr>
              <a:t> students</a:t>
            </a:r>
          </a:p>
          <a:p>
            <a:pPr lvl="1"/>
            <a:r>
              <a:rPr lang="en-US" sz="2400" dirty="0" smtClean="0">
                <a:latin typeface="Arial" panose="020B0604020202020204" pitchFamily="34" charset="0"/>
                <a:cs typeface="Arial" panose="020B0604020202020204" pitchFamily="34" charset="0"/>
              </a:rPr>
              <a:t>Provides more options </a:t>
            </a:r>
          </a:p>
          <a:p>
            <a:pPr lvl="1"/>
            <a:r>
              <a:rPr lang="en-US" sz="2400" dirty="0" smtClean="0">
                <a:latin typeface="Arial" panose="020B0604020202020204" pitchFamily="34" charset="0"/>
                <a:cs typeface="Arial" panose="020B0604020202020204" pitchFamily="34" charset="0"/>
              </a:rPr>
              <a:t>Reaches more students</a:t>
            </a:r>
          </a:p>
          <a:p>
            <a:pPr lvl="1"/>
            <a:r>
              <a:rPr lang="en-US" sz="2400" dirty="0" smtClean="0">
                <a:latin typeface="Arial" panose="020B0604020202020204" pitchFamily="34" charset="0"/>
                <a:cs typeface="Arial" panose="020B0604020202020204" pitchFamily="34" charset="0"/>
              </a:rPr>
              <a:t>Increases retention and student success</a:t>
            </a:r>
          </a:p>
          <a:p>
            <a:r>
              <a:rPr lang="en-US" sz="2400" dirty="0" smtClean="0">
                <a:latin typeface="Arial" panose="020B0604020202020204" pitchFamily="34" charset="0"/>
                <a:cs typeface="Arial" panose="020B0604020202020204" pitchFamily="34" charset="0"/>
              </a:rPr>
              <a:t>Allows you to take control of your course</a:t>
            </a:r>
          </a:p>
          <a:p>
            <a:r>
              <a:rPr lang="en-US" sz="2400" dirty="0" smtClean="0">
                <a:latin typeface="Arial" panose="020B0604020202020204" pitchFamily="34" charset="0"/>
                <a:cs typeface="Arial" panose="020B0604020202020204" pitchFamily="34" charset="0"/>
              </a:rPr>
              <a:t>It is the law</a:t>
            </a:r>
            <a:endParaRPr lang="en-US" sz="24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FFC000"/>
                </a:solidFill>
                <a:latin typeface="Arial" panose="020B0604020202020204" pitchFamily="34" charset="0"/>
                <a:cs typeface="Arial" panose="020B0604020202020204" pitchFamily="34" charset="0"/>
              </a:rPr>
              <a:t>Getting </a:t>
            </a:r>
            <a:r>
              <a:rPr lang="en-US" sz="3600" dirty="0" smtClean="0">
                <a:solidFill>
                  <a:srgbClr val="FFC000"/>
                </a:solidFill>
                <a:latin typeface="Arial" panose="020B0604020202020204" pitchFamily="34" charset="0"/>
                <a:cs typeface="Arial" panose="020B0604020202020204" pitchFamily="34" charset="0"/>
              </a:rPr>
              <a:t>Started</a:t>
            </a:r>
            <a:endParaRPr lang="en-US" sz="3600" dirty="0"/>
          </a:p>
        </p:txBody>
      </p:sp>
      <p:sp>
        <p:nvSpPr>
          <p:cNvPr id="3" name="Content Placeholder 2"/>
          <p:cNvSpPr>
            <a:spLocks noGrp="1"/>
          </p:cNvSpPr>
          <p:nvPr>
            <p:ph idx="1"/>
          </p:nvPr>
        </p:nvSpPr>
        <p:spPr>
          <a:xfrm>
            <a:off x="581192" y="2228003"/>
            <a:ext cx="7989752" cy="1505797"/>
          </a:xfrm>
        </p:spPr>
        <p:txBody>
          <a:bodyPr>
            <a:normAutofit lnSpcReduction="10000"/>
          </a:bodyPr>
          <a:lstStyle/>
          <a:p>
            <a:r>
              <a:rPr lang="en-US" sz="2800" dirty="0" smtClean="0">
                <a:latin typeface="Arial" panose="020B0604020202020204" pitchFamily="34" charset="0"/>
                <a:cs typeface="Arial" panose="020B0604020202020204" pitchFamily="34" charset="0"/>
              </a:rPr>
              <a:t>Start in the design phase of your course &amp; course materials</a:t>
            </a:r>
            <a:endParaRPr lang="en-US" sz="1200" dirty="0" smtClean="0"/>
          </a:p>
          <a:p>
            <a:r>
              <a:rPr lang="en-US" sz="2800" dirty="0" smtClean="0">
                <a:latin typeface="Arial" panose="020B0604020202020204" pitchFamily="34" charset="0"/>
                <a:cs typeface="Arial" panose="020B0604020202020204" pitchFamily="34" charset="0"/>
              </a:rPr>
              <a:t>As you add and/or update materials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FFC000"/>
                </a:solidFill>
                <a:latin typeface="Arial" panose="020B0604020202020204" pitchFamily="34" charset="0"/>
                <a:cs typeface="Arial" panose="020B0604020202020204" pitchFamily="34" charset="0"/>
              </a:rPr>
              <a:t>How</a:t>
            </a:r>
            <a:endParaRPr lang="en-US" sz="3600" dirty="0"/>
          </a:p>
        </p:txBody>
      </p:sp>
      <p:sp>
        <p:nvSpPr>
          <p:cNvPr id="3" name="Content Placeholder 2"/>
          <p:cNvSpPr>
            <a:spLocks noGrp="1"/>
          </p:cNvSpPr>
          <p:nvPr>
            <p:ph idx="1"/>
          </p:nvPr>
        </p:nvSpPr>
        <p:spPr>
          <a:xfrm>
            <a:off x="581192" y="2228003"/>
            <a:ext cx="7989752" cy="2115397"/>
          </a:xfrm>
        </p:spPr>
        <p:txBody>
          <a:bodyPr>
            <a:normAutofit lnSpcReduction="10000"/>
          </a:bodyPr>
          <a:lstStyle/>
          <a:p>
            <a:r>
              <a:rPr lang="en-US" sz="2800" dirty="0" smtClean="0">
                <a:latin typeface="Arial" panose="020B0604020202020204" pitchFamily="34" charset="0"/>
                <a:cs typeface="Arial" panose="020B0604020202020204" pitchFamily="34" charset="0"/>
              </a:rPr>
              <a:t>Download or get a hold of an accessibility </a:t>
            </a:r>
            <a:r>
              <a:rPr lang="en-US" sz="2800" dirty="0" smtClean="0">
                <a:latin typeface="Arial" panose="020B0604020202020204" pitchFamily="34" charset="0"/>
                <a:cs typeface="Arial" panose="020B0604020202020204" pitchFamily="34" charset="0"/>
                <a:hlinkClick r:id="rId3" tooltip="Checklist"/>
              </a:rPr>
              <a:t>Checklist</a:t>
            </a:r>
            <a:endParaRPr lang="en-US" sz="2800" dirty="0" smtClean="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Revise your materials as you update them</a:t>
            </a:r>
          </a:p>
          <a:p>
            <a:r>
              <a:rPr lang="en-US" sz="2800" dirty="0" smtClean="0">
                <a:latin typeface="Arial" panose="020B0604020202020204" pitchFamily="34" charset="0"/>
                <a:cs typeface="Arial" panose="020B0604020202020204" pitchFamily="34" charset="0"/>
              </a:rPr>
              <a:t>Access resources provided to you today</a:t>
            </a:r>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FFC000"/>
                </a:solidFill>
                <a:latin typeface="Arial" panose="020B0604020202020204" pitchFamily="34" charset="0"/>
                <a:cs typeface="Arial" panose="020B0604020202020204" pitchFamily="34" charset="0"/>
              </a:rPr>
              <a:t>Support and </a:t>
            </a:r>
            <a:r>
              <a:rPr lang="en-US" sz="3600" dirty="0" smtClean="0">
                <a:solidFill>
                  <a:srgbClr val="FFC000"/>
                </a:solidFill>
                <a:latin typeface="Arial" panose="020B0604020202020204" pitchFamily="34" charset="0"/>
                <a:cs typeface="Arial" panose="020B0604020202020204" pitchFamily="34" charset="0"/>
              </a:rPr>
              <a:t>Resources</a:t>
            </a:r>
            <a:endParaRPr lang="en-US" sz="3600" dirty="0"/>
          </a:p>
        </p:txBody>
      </p:sp>
      <p:sp>
        <p:nvSpPr>
          <p:cNvPr id="3" name="Content Placeholder 2"/>
          <p:cNvSpPr>
            <a:spLocks noGrp="1"/>
          </p:cNvSpPr>
          <p:nvPr>
            <p:ph idx="1"/>
          </p:nvPr>
        </p:nvSpPr>
        <p:spPr>
          <a:xfrm>
            <a:off x="581192" y="2228003"/>
            <a:ext cx="7989752" cy="3715597"/>
          </a:xfrm>
        </p:spPr>
        <p:txBody>
          <a:bodyPr>
            <a:normAutofit lnSpcReduction="10000"/>
          </a:bodyPr>
          <a:lstStyle/>
          <a:p>
            <a:r>
              <a:rPr lang="en-US" sz="2800" dirty="0" smtClean="0">
                <a:latin typeface="Arial" panose="020B0604020202020204" pitchFamily="34" charset="0"/>
                <a:cs typeface="Arial" panose="020B0604020202020204" pitchFamily="34" charset="0"/>
                <a:hlinkClick r:id="rId3" tooltip="@one self paced courses"/>
              </a:rPr>
              <a:t>@One Courses</a:t>
            </a:r>
            <a:r>
              <a:rPr lang="en-US" sz="2800" dirty="0">
                <a:latin typeface="Arial" panose="020B0604020202020204" pitchFamily="34" charset="0"/>
                <a:cs typeface="Arial" panose="020B0604020202020204" pitchFamily="34" charset="0"/>
                <a:hlinkClick r:id="rId3" tooltip="@one self paced courses"/>
              </a:rPr>
              <a:t> </a:t>
            </a:r>
            <a:r>
              <a:rPr lang="en-US" sz="2800" dirty="0" smtClean="0">
                <a:latin typeface="Arial" panose="020B0604020202020204" pitchFamily="34" charset="0"/>
                <a:cs typeface="Arial" panose="020B0604020202020204" pitchFamily="34" charset="0"/>
              </a:rPr>
              <a:t>Self Paced Courses</a:t>
            </a:r>
          </a:p>
          <a:p>
            <a:r>
              <a:rPr lang="en-US" sz="2800" dirty="0" smtClean="0">
                <a:latin typeface="Arial" panose="020B0604020202020204" pitchFamily="34" charset="0"/>
                <a:cs typeface="Arial" panose="020B0604020202020204" pitchFamily="34" charset="0"/>
              </a:rPr>
              <a:t>Help Desk (660-4395)</a:t>
            </a:r>
          </a:p>
          <a:p>
            <a:r>
              <a:rPr lang="en-US" sz="2800" dirty="0" smtClean="0">
                <a:latin typeface="Arial" panose="020B0604020202020204" pitchFamily="34" charset="0"/>
                <a:cs typeface="Arial" panose="020B0604020202020204" pitchFamily="34" charset="0"/>
              </a:rPr>
              <a:t>DSPS: </a:t>
            </a:r>
            <a:r>
              <a:rPr lang="en-US" sz="2800" dirty="0" smtClean="0">
                <a:latin typeface="Arial" panose="020B0604020202020204" pitchFamily="34" charset="0"/>
                <a:cs typeface="Arial" panose="020B0604020202020204" pitchFamily="34" charset="0"/>
                <a:hlinkClick r:id="rId4" tooltip="DSPS accessibility web page"/>
              </a:rPr>
              <a:t>http://www.cuyamaca.edu/dsps/</a:t>
            </a:r>
            <a:endParaRPr lang="en-US" sz="2800" dirty="0" smtClean="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Do-It: </a:t>
            </a:r>
            <a:r>
              <a:rPr lang="en-US" sz="2800" dirty="0" smtClean="0">
                <a:latin typeface="Arial" panose="020B0604020202020204" pitchFamily="34" charset="0"/>
                <a:cs typeface="Arial" panose="020B0604020202020204" pitchFamily="34" charset="0"/>
                <a:hlinkClick r:id="rId5" tooltip="University of Washington Do-It website"/>
              </a:rPr>
              <a:t>20 Tips for Teaching an Accessible Online Course</a:t>
            </a:r>
            <a:endParaRPr lang="en-US" sz="2800" dirty="0" smtClean="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Linda.com: </a:t>
            </a:r>
            <a:r>
              <a:rPr lang="en-US" sz="2800" dirty="0">
                <a:latin typeface="Arial" panose="020B0604020202020204" pitchFamily="34" charset="0"/>
                <a:cs typeface="Arial" panose="020B0604020202020204" pitchFamily="34" charset="0"/>
                <a:hlinkClick r:id="rId6" tooltip="Linda.com Accessibility Training and Tutorials"/>
              </a:rPr>
              <a:t>Accessibility Training and </a:t>
            </a:r>
            <a:r>
              <a:rPr lang="en-US" sz="2800" dirty="0" smtClean="0">
                <a:latin typeface="Arial" panose="020B0604020202020204" pitchFamily="34" charset="0"/>
                <a:cs typeface="Arial" panose="020B0604020202020204" pitchFamily="34" charset="0"/>
                <a:hlinkClick r:id="rId6" tooltip="Linda.com Accessibility Training and Tutorials"/>
              </a:rPr>
              <a:t>Tutorials</a:t>
            </a:r>
            <a:endParaRPr lang="en-US" sz="2800" dirty="0" smtClean="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Training each semester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Template>
  <TotalTime>947</TotalTime>
  <Words>1302</Words>
  <Application>Microsoft Office PowerPoint</Application>
  <PresentationFormat>On-screen Show (4:3)</PresentationFormat>
  <Paragraphs>115</Paragraphs>
  <Slides>20</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Gill Sans MT</vt:lpstr>
      <vt:lpstr>Soho Std ExtraLight</vt:lpstr>
      <vt:lpstr>Times New Roman</vt:lpstr>
      <vt:lpstr>Wingdings</vt:lpstr>
      <vt:lpstr>Wingdings 2</vt:lpstr>
      <vt:lpstr>Dividend</vt:lpstr>
      <vt:lpstr>Introduction to Accessibility </vt:lpstr>
      <vt:lpstr>General Housekeeping Items</vt:lpstr>
      <vt:lpstr>Purpose of this Discussion</vt:lpstr>
      <vt:lpstr>Accessibility: Access</vt:lpstr>
      <vt:lpstr>Population</vt:lpstr>
      <vt:lpstr>Why?</vt:lpstr>
      <vt:lpstr>Getting Started</vt:lpstr>
      <vt:lpstr>How</vt:lpstr>
      <vt:lpstr>Support and Resources</vt:lpstr>
      <vt:lpstr>Support and Resources (continued)</vt:lpstr>
      <vt:lpstr>PDF Accessibility</vt:lpstr>
      <vt:lpstr>Student Uses and Perceptions of  Closed Captions and Transcripts</vt:lpstr>
      <vt:lpstr>98.6 % of students find captions helpful</vt:lpstr>
      <vt:lpstr>71% of students without hearing difficulties use captions at least some of the time</vt:lpstr>
      <vt:lpstr>61% of ESL students find captions  very or “extremely” helpful</vt:lpstr>
      <vt:lpstr>75% of students use captions as a learning aid</vt:lpstr>
      <vt:lpstr>52% of students said captions help as a learning aid by improving comprehension </vt:lpstr>
      <vt:lpstr>15% of students don’t know how to tell if a video has captions</vt:lpstr>
      <vt:lpstr>Common reasons students use captions</vt:lpstr>
      <vt:lpstr>Reasons why students use transcripts</vt:lpstr>
    </vt:vector>
  </TitlesOfParts>
  <Company>GCCCD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Cuyamaca College</dc:title>
  <dc:creator>GCCCD</dc:creator>
  <cp:lastModifiedBy>Brian Josephson</cp:lastModifiedBy>
  <cp:revision>180</cp:revision>
  <cp:lastPrinted>2017-01-24T17:59:47Z</cp:lastPrinted>
  <dcterms:created xsi:type="dcterms:W3CDTF">2009-03-05T18:47:28Z</dcterms:created>
  <dcterms:modified xsi:type="dcterms:W3CDTF">2019-05-01T21:31:39Z</dcterms:modified>
</cp:coreProperties>
</file>